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3" r:id="rId1"/>
  </p:sldMasterIdLst>
  <p:notesMasterIdLst>
    <p:notesMasterId r:id="rId27"/>
  </p:notesMasterIdLst>
  <p:sldIdLst>
    <p:sldId id="256" r:id="rId2"/>
    <p:sldId id="257" r:id="rId3"/>
    <p:sldId id="258" r:id="rId4"/>
    <p:sldId id="263" r:id="rId5"/>
    <p:sldId id="265" r:id="rId6"/>
    <p:sldId id="264" r:id="rId7"/>
    <p:sldId id="266" r:id="rId8"/>
    <p:sldId id="267" r:id="rId9"/>
    <p:sldId id="268" r:id="rId10"/>
    <p:sldId id="270" r:id="rId11"/>
    <p:sldId id="271" r:id="rId12"/>
    <p:sldId id="272" r:id="rId13"/>
    <p:sldId id="269" r:id="rId14"/>
    <p:sldId id="274" r:id="rId15"/>
    <p:sldId id="273" r:id="rId16"/>
    <p:sldId id="275" r:id="rId17"/>
    <p:sldId id="276" r:id="rId18"/>
    <p:sldId id="277" r:id="rId19"/>
    <p:sldId id="280" r:id="rId20"/>
    <p:sldId id="282" r:id="rId21"/>
    <p:sldId id="281" r:id="rId22"/>
    <p:sldId id="283" r:id="rId23"/>
    <p:sldId id="284" r:id="rId24"/>
    <p:sldId id="285" r:id="rId25"/>
    <p:sldId id="286" r:id="rId26"/>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ción" id="{DD3DFA0A-AFA1-4A07-958C-D7FF0A8767E0}">
          <p14:sldIdLst>
            <p14:sldId id="256"/>
            <p14:sldId id="257"/>
            <p14:sldId id="258"/>
          </p14:sldIdLst>
        </p14:section>
        <p14:section name="WCF Arquitectura" id="{C8576187-2C99-4535-A6F8-364AB101ADDB}">
          <p14:sldIdLst>
            <p14:sldId id="263"/>
            <p14:sldId id="265"/>
            <p14:sldId id="264"/>
            <p14:sldId id="266"/>
            <p14:sldId id="267"/>
            <p14:sldId id="268"/>
            <p14:sldId id="270"/>
            <p14:sldId id="271"/>
            <p14:sldId id="272"/>
            <p14:sldId id="269"/>
          </p14:sldIdLst>
        </p14:section>
        <p14:section name="Contrato de Datos" id="{6DE2E56C-0D7B-473B-AFA5-7511ACF4D995}">
          <p14:sldIdLst>
            <p14:sldId id="274"/>
            <p14:sldId id="273"/>
            <p14:sldId id="275"/>
            <p14:sldId id="276"/>
            <p14:sldId id="277"/>
            <p14:sldId id="280"/>
            <p14:sldId id="282"/>
            <p14:sldId id="281"/>
            <p14:sldId id="283"/>
            <p14:sldId id="284"/>
            <p14:sldId id="285"/>
            <p14:sldId id="2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29" autoAdjust="0"/>
    <p:restoredTop sz="82960" autoAdjust="0"/>
  </p:normalViewPr>
  <p:slideViewPr>
    <p:cSldViewPr snapToGrid="0">
      <p:cViewPr varScale="1">
        <p:scale>
          <a:sx n="64" d="100"/>
          <a:sy n="64" d="100"/>
        </p:scale>
        <p:origin x="780" y="7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3.jpg>
</file>

<file path=ppt/media/image4.png>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F0A8B5-738B-4F91-AEE8-4CECB76619C0}" type="datetimeFigureOut">
              <a:rPr lang="es-CO" smtClean="0"/>
              <a:t>6/06/2018</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2B9EC9-5510-408D-8820-096EB829DDB0}" type="slidenum">
              <a:rPr lang="es-CO" smtClean="0"/>
              <a:t>‹Nº›</a:t>
            </a:fld>
            <a:endParaRPr lang="es-CO"/>
          </a:p>
        </p:txBody>
      </p:sp>
    </p:spTree>
    <p:extLst>
      <p:ext uri="{BB962C8B-B14F-4D97-AF65-F5344CB8AC3E}">
        <p14:creationId xmlns:p14="http://schemas.microsoft.com/office/powerpoint/2010/main" val="1640064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622165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19</a:t>
            </a:fld>
            <a:endParaRPr lang="es-CO"/>
          </a:p>
        </p:txBody>
      </p:sp>
    </p:spTree>
    <p:extLst>
      <p:ext uri="{BB962C8B-B14F-4D97-AF65-F5344CB8AC3E}">
        <p14:creationId xmlns:p14="http://schemas.microsoft.com/office/powerpoint/2010/main" val="5430612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20</a:t>
            </a:fld>
            <a:endParaRPr lang="es-CO"/>
          </a:p>
        </p:txBody>
      </p:sp>
    </p:spTree>
    <p:extLst>
      <p:ext uri="{BB962C8B-B14F-4D97-AF65-F5344CB8AC3E}">
        <p14:creationId xmlns:p14="http://schemas.microsoft.com/office/powerpoint/2010/main" val="3239644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21</a:t>
            </a:fld>
            <a:endParaRPr lang="es-CO"/>
          </a:p>
        </p:txBody>
      </p:sp>
    </p:spTree>
    <p:extLst>
      <p:ext uri="{BB962C8B-B14F-4D97-AF65-F5344CB8AC3E}">
        <p14:creationId xmlns:p14="http://schemas.microsoft.com/office/powerpoint/2010/main" val="26864210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22</a:t>
            </a:fld>
            <a:endParaRPr lang="es-CO"/>
          </a:p>
        </p:txBody>
      </p:sp>
    </p:spTree>
    <p:extLst>
      <p:ext uri="{BB962C8B-B14F-4D97-AF65-F5344CB8AC3E}">
        <p14:creationId xmlns:p14="http://schemas.microsoft.com/office/powerpoint/2010/main" val="41876293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23</a:t>
            </a:fld>
            <a:endParaRPr lang="es-CO"/>
          </a:p>
        </p:txBody>
      </p:sp>
    </p:spTree>
    <p:extLst>
      <p:ext uri="{BB962C8B-B14F-4D97-AF65-F5344CB8AC3E}">
        <p14:creationId xmlns:p14="http://schemas.microsoft.com/office/powerpoint/2010/main" val="5362618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24</a:t>
            </a:fld>
            <a:endParaRPr lang="es-CO"/>
          </a:p>
        </p:txBody>
      </p:sp>
    </p:spTree>
    <p:extLst>
      <p:ext uri="{BB962C8B-B14F-4D97-AF65-F5344CB8AC3E}">
        <p14:creationId xmlns:p14="http://schemas.microsoft.com/office/powerpoint/2010/main" val="14034325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25</a:t>
            </a:fld>
            <a:endParaRPr lang="es-CO"/>
          </a:p>
        </p:txBody>
      </p:sp>
    </p:spTree>
    <p:extLst>
      <p:ext uri="{BB962C8B-B14F-4D97-AF65-F5344CB8AC3E}">
        <p14:creationId xmlns:p14="http://schemas.microsoft.com/office/powerpoint/2010/main" val="2481506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dirty="0">
                <a:latin typeface="Segoe UI Light" panose="020B0502040204020203" pitchFamily="34" charset="0"/>
                <a:cs typeface="Segoe UI Light" panose="020B0502040204020203" pitchFamily="34" charset="0"/>
              </a:rPr>
              <a:t>El contrato de datos describe cada parámetro que constituye cada mensaje que un servicio puede crear o utilizar.</a:t>
            </a:r>
          </a:p>
          <a:p>
            <a:endParaRPr lang="es-ES" sz="1200" dirty="0">
              <a:latin typeface="Segoe UI Light" panose="020B0502040204020203" pitchFamily="34" charset="0"/>
              <a:cs typeface="Segoe UI Light" panose="020B0502040204020203" pitchFamily="34" charset="0"/>
            </a:endParaRPr>
          </a:p>
          <a:p>
            <a:r>
              <a:rPr lang="es-ES" sz="1200" dirty="0">
                <a:latin typeface="Segoe UI Light" panose="020B0502040204020203" pitchFamily="34" charset="0"/>
                <a:cs typeface="Segoe UI Light" panose="020B0502040204020203" pitchFamily="34" charset="0"/>
              </a:rPr>
              <a:t>Los documentos de Lenguaje de definición de esquemas XML (XSD) definen los parámetros de mensaje, permitiendo a cualquier sistema que entienda XML procesar los documentos.</a:t>
            </a:r>
          </a:p>
          <a:p>
            <a:endParaRPr lang="es-ES" sz="1200" dirty="0">
              <a:latin typeface="Segoe UI Light" panose="020B0502040204020203" pitchFamily="34" charset="0"/>
              <a:cs typeface="Segoe UI Light" panose="020B0502040204020203" pitchFamily="34" charset="0"/>
            </a:endParaRPr>
          </a:p>
          <a:p>
            <a:r>
              <a:rPr lang="es-ES" sz="1200" dirty="0">
                <a:latin typeface="Segoe UI Light" panose="020B0502040204020203" pitchFamily="34" charset="0"/>
                <a:cs typeface="Segoe UI Light" panose="020B0502040204020203" pitchFamily="34" charset="0"/>
              </a:rPr>
              <a:t>El contrato del mensaje define partes específicas del mensaje utilizando los protocolos SOAP y permite el control más fino sobre las partes del mensaje, cuando la interoperabilidad exige tal precisión.</a:t>
            </a:r>
          </a:p>
          <a:p>
            <a:endParaRPr lang="es-ES" sz="1200" dirty="0">
              <a:latin typeface="Segoe UI Light" panose="020B0502040204020203" pitchFamily="34" charset="0"/>
              <a:cs typeface="Segoe UI Light" panose="020B0502040204020203" pitchFamily="34" charset="0"/>
            </a:endParaRPr>
          </a:p>
          <a:p>
            <a:r>
              <a:rPr lang="es-ES" sz="1200" dirty="0">
                <a:latin typeface="Segoe UI Light" panose="020B0502040204020203" pitchFamily="34" charset="0"/>
                <a:cs typeface="Segoe UI Light" panose="020B0502040204020203" pitchFamily="34" charset="0"/>
              </a:rPr>
              <a:t>El contrato de servicios especifica las firmas de método actuales del servicio y se distribuye como una interfaz en uno de los lenguajes de programación compatibles, como Visual Basic o Visual C#.</a:t>
            </a:r>
          </a:p>
          <a:p>
            <a:endParaRPr lang="es-ES" sz="1200" dirty="0">
              <a:latin typeface="Segoe UI Light" panose="020B0502040204020203" pitchFamily="34" charset="0"/>
              <a:cs typeface="Segoe UI Light" panose="020B0502040204020203" pitchFamily="34" charset="0"/>
            </a:endParaRPr>
          </a:p>
          <a:p>
            <a:r>
              <a:rPr lang="es-ES" sz="1200" dirty="0">
                <a:latin typeface="Segoe UI Light" panose="020B0502040204020203" pitchFamily="34" charset="0"/>
                <a:cs typeface="Segoe UI Light" panose="020B0502040204020203" pitchFamily="34" charset="0"/>
              </a:rPr>
              <a:t>Las directivas y enlaces estipulan las condiciones exigidas para comunicarse con un servicio.</a:t>
            </a:r>
          </a:p>
          <a:p>
            <a:endParaRPr lang="es-ES" sz="1200" dirty="0">
              <a:latin typeface="Segoe UI Light" panose="020B0502040204020203" pitchFamily="34" charset="0"/>
              <a:cs typeface="Segoe UI Light" panose="020B0502040204020203" pitchFamily="34" charset="0"/>
            </a:endParaRPr>
          </a:p>
          <a:p>
            <a:r>
              <a:rPr lang="es-ES" sz="1200" dirty="0">
                <a:latin typeface="Segoe UI Light" panose="020B0502040204020203" pitchFamily="34" charset="0"/>
                <a:cs typeface="Segoe UI Light" panose="020B0502040204020203" pitchFamily="34" charset="0"/>
              </a:rPr>
              <a:t>Por ejemplo, el enlace debe especificar (como mínimo) el transporte utilizado (por ejemplo, HTTP o TCP) y una codificación.</a:t>
            </a:r>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5</a:t>
            </a:fld>
            <a:endParaRPr lang="es-CO"/>
          </a:p>
        </p:txBody>
      </p:sp>
    </p:spTree>
    <p:extLst>
      <p:ext uri="{BB962C8B-B14F-4D97-AF65-F5344CB8AC3E}">
        <p14:creationId xmlns:p14="http://schemas.microsoft.com/office/powerpoint/2010/main" val="1422853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La capa del tiempo de ejecución del servicio contiene los comportamientos que solo se producen durante la operación actual del servicio, es decir, los comportamientos en tiempo de ejecución del servicio.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La limitación de peticiones controla cuántos mensajes se procesan que puede variar si la demanda para el servicio crece a un límite preestablecido.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Un comportamiento de error especifica lo que sucede cuando se produce un error interno en el servicio, por ejemplo, controlando qué información se comunica al cliente. (Demasiada información puede dar ventaja a un usuario malintencionado para organizar un ataque.)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El comportamiento de los metadatos rige cómo y si los metadatos se ponen a disposición del mundo externo.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La extensibilidad habilita la personalización de procesos en tiempo de ejecución. Por ejemplo, la inspección del mensaje es la facilidad para inspeccionar partes de un mensaje y la filtración de parámetros permite que se realicen acciones preestablecidas basándose en filtros que actúan en encabezados del mensaje.</a:t>
            </a:r>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6</a:t>
            </a:fld>
            <a:endParaRPr lang="es-CO"/>
          </a:p>
        </p:txBody>
      </p:sp>
    </p:spTree>
    <p:extLst>
      <p:ext uri="{BB962C8B-B14F-4D97-AF65-F5344CB8AC3E}">
        <p14:creationId xmlns:p14="http://schemas.microsoft.com/office/powerpoint/2010/main" val="3454426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kern="1200" dirty="0">
                <a:solidFill>
                  <a:schemeClr val="tx1"/>
                </a:solidFill>
                <a:effectLst/>
                <a:latin typeface="+mn-lt"/>
                <a:ea typeface="+mn-ea"/>
                <a:cs typeface="+mn-cs"/>
              </a:rPr>
              <a:t>La capa de la mensajería esta compuesta por </a:t>
            </a:r>
            <a:r>
              <a:rPr lang="es-ES" sz="1200" b="0" i="1" kern="1200" dirty="0">
                <a:solidFill>
                  <a:schemeClr val="tx1"/>
                </a:solidFill>
                <a:effectLst/>
                <a:latin typeface="+mn-lt"/>
                <a:ea typeface="+mn-ea"/>
                <a:cs typeface="+mn-cs"/>
              </a:rPr>
              <a:t>canales</a:t>
            </a:r>
            <a:r>
              <a:rPr lang="es-ES" sz="1200" b="0" i="0" kern="1200" dirty="0">
                <a:solidFill>
                  <a:schemeClr val="tx1"/>
                </a:solidFill>
                <a:effectLst/>
                <a:latin typeface="+mn-lt"/>
                <a:ea typeface="+mn-ea"/>
                <a:cs typeface="+mn-cs"/>
              </a:rPr>
              <a:t>. Un canal es un componente que procesa un mensaje de alguna manera, por ejemplo, autenticando un mensaje.</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Un conjunto de canales también se conoce como una</a:t>
            </a:r>
            <a:r>
              <a:rPr lang="es-ES" sz="1200" b="0" i="1" kern="1200" dirty="0">
                <a:solidFill>
                  <a:schemeClr val="tx1"/>
                </a:solidFill>
                <a:effectLst/>
                <a:latin typeface="+mn-lt"/>
                <a:ea typeface="+mn-ea"/>
                <a:cs typeface="+mn-cs"/>
              </a:rPr>
              <a:t> pila de canales</a:t>
            </a:r>
            <a:r>
              <a:rPr lang="es-ES" sz="1200" b="0" i="0" kern="1200" dirty="0">
                <a:solidFill>
                  <a:schemeClr val="tx1"/>
                </a:solidFill>
                <a:effectLst/>
                <a:latin typeface="+mn-lt"/>
                <a:ea typeface="+mn-ea"/>
                <a:cs typeface="+mn-cs"/>
              </a:rPr>
              <a:t>.</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Hay dos tipos de canales: canales de transporte y canales de protocolo.</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Los canales de transporte leen y escriben mensajes de la red (o algún otro punto de la comunicación con el mundo externo). Algunos transportes utilizan un codificador para convertir los mensajes (que se representan como conjuntos de información </a:t>
            </a:r>
            <a:r>
              <a:rPr lang="es-ES" sz="1200" b="0" i="0" kern="1200" dirty="0" err="1">
                <a:solidFill>
                  <a:schemeClr val="tx1"/>
                </a:solidFill>
                <a:effectLst/>
                <a:latin typeface="+mn-lt"/>
                <a:ea typeface="+mn-ea"/>
                <a:cs typeface="+mn-cs"/>
              </a:rPr>
              <a:t>XMLs</a:t>
            </a:r>
            <a:r>
              <a:rPr lang="es-ES" sz="1200" b="0" i="0" kern="1200" dirty="0">
                <a:solidFill>
                  <a:schemeClr val="tx1"/>
                </a:solidFill>
                <a:effectLst/>
                <a:latin typeface="+mn-lt"/>
                <a:ea typeface="+mn-ea"/>
                <a:cs typeface="+mn-cs"/>
              </a:rPr>
              <a:t>) hacia y desde la representación de la secuencia de bytes utilizada por la red.</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Son ejemplos de transportes HTTP, canalizaciones con nombre, TCP y MSMQ. Son ejemplos de codificaciones XML y binario optimizado.</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Los canales de protocolo implementan protocolos de procesamiento de mensajes, a menudo leyendo o escribiendo encabezados adicionales en el mensaje. Los ejemplos de tales protocolos incluyen WS-Security y WS-</a:t>
            </a:r>
            <a:r>
              <a:rPr lang="es-ES" sz="1200" b="0" i="0" kern="1200" dirty="0" err="1">
                <a:solidFill>
                  <a:schemeClr val="tx1"/>
                </a:solidFill>
                <a:effectLst/>
                <a:latin typeface="+mn-lt"/>
                <a:ea typeface="+mn-ea"/>
                <a:cs typeface="+mn-cs"/>
              </a:rPr>
              <a:t>Reliability</a:t>
            </a:r>
            <a:r>
              <a:rPr lang="es-ES" sz="1200" b="0" i="0" kern="1200" dirty="0">
                <a:solidFill>
                  <a:schemeClr val="tx1"/>
                </a:solidFill>
                <a:effectLst/>
                <a:latin typeface="+mn-lt"/>
                <a:ea typeface="+mn-ea"/>
                <a:cs typeface="+mn-cs"/>
              </a:rPr>
              <a:t>.</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La capa de la mensajería muestra los posibles formatos y modelos de intercambio de los datos. WS-Security es una implementación de la especificación WS-Security que habilita la seguridad en la capa del mensaje. El canal de mensajería WS-</a:t>
            </a:r>
            <a:r>
              <a:rPr lang="es-ES" sz="1200" b="0" i="0" kern="1200" dirty="0" err="1">
                <a:solidFill>
                  <a:schemeClr val="tx1"/>
                </a:solidFill>
                <a:effectLst/>
                <a:latin typeface="+mn-lt"/>
                <a:ea typeface="+mn-ea"/>
                <a:cs typeface="+mn-cs"/>
              </a:rPr>
              <a:t>Reliable</a:t>
            </a:r>
            <a:r>
              <a:rPr lang="es-ES" sz="1200" b="0" i="0" kern="1200" dirty="0">
                <a:solidFill>
                  <a:schemeClr val="tx1"/>
                </a:solidFill>
                <a:effectLst/>
                <a:latin typeface="+mn-lt"/>
                <a:ea typeface="+mn-ea"/>
                <a:cs typeface="+mn-cs"/>
              </a:rPr>
              <a:t> habilita la garantía de entrega del mensaje. Los codificadores presentan una variedad de codificaciones que se pueden utilizar para satisfacer las necesidades del mensaje. El canal HTTP especifica que el Protocolo de transporte de hipertexto se utiliza para la entrega del mensaje. El canal TCP especifica de manera similar el protocolo TCP. El canal de flujo de transacciones rige los modelos de mensajes de transacción. El canal de la canalización con nombre habilita la comunicación entre procesos. El canal de MSMQ habilita la interoperación con aplicaciones MSMQ.</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7</a:t>
            </a:fld>
            <a:endParaRPr lang="es-CO"/>
          </a:p>
        </p:txBody>
      </p:sp>
    </p:spTree>
    <p:extLst>
      <p:ext uri="{BB962C8B-B14F-4D97-AF65-F5344CB8AC3E}">
        <p14:creationId xmlns:p14="http://schemas.microsoft.com/office/powerpoint/2010/main" val="2827407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En su forma final, un servicio es un programa.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Como otros programas, un servicio se debe ejecutar en un ejecutable.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Esto se conoce como un servicio con host propio.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Los servicios también se pueden hospedar o ejecutar en un ejecutable administrado por un agente externo, como IIS o Servicio de activación de Windows (WAS).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 WAS permite activar automáticamente aplicaciones WCF cuando se implementan en un equipo que ejecuta WAS.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Los servicios también se pueden ejecutar manualmente como ejecutables (archivos .exe).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Un servicio también se puede ejecutar automáticamente como un servicio de Windows.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ES" dirty="0"/>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Los componentes COM+ también se pueden hospedar como servicios WCF.</a:t>
            </a:r>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8</a:t>
            </a:fld>
            <a:endParaRPr lang="es-CO"/>
          </a:p>
        </p:txBody>
      </p:sp>
    </p:spTree>
    <p:extLst>
      <p:ext uri="{BB962C8B-B14F-4D97-AF65-F5344CB8AC3E}">
        <p14:creationId xmlns:p14="http://schemas.microsoft.com/office/powerpoint/2010/main" val="28474576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kern="1200" dirty="0">
                <a:solidFill>
                  <a:schemeClr val="tx1"/>
                </a:solidFill>
                <a:effectLst/>
                <a:latin typeface="+mn-lt"/>
                <a:ea typeface="+mn-ea"/>
                <a:cs typeface="+mn-cs"/>
              </a:rPr>
              <a:t>1. Definir el contrato de servicio. Un contrato de servicio especifica la firma de un servicio, los datos que intercambia y el resto de los datos necesarios contractualmente. </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2. Implementar el contrato. Para implementar un contrato de servicio, cree una clase que implemente el contrato y especifique comportamientos personalizados que deba tener el tiempo de ejecución.</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3. Configurar el servicio especificando los extremos y el resto de la información de comportamiento. </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4. Hospedar el servicio. </a:t>
            </a:r>
          </a:p>
          <a:p>
            <a:endParaRPr lang="es-ES" sz="1200" b="0" i="0" kern="1200" dirty="0">
              <a:solidFill>
                <a:schemeClr val="tx1"/>
              </a:solidFill>
              <a:effectLst/>
              <a:latin typeface="+mn-lt"/>
              <a:ea typeface="+mn-ea"/>
              <a:cs typeface="+mn-cs"/>
            </a:endParaRPr>
          </a:p>
          <a:p>
            <a:r>
              <a:rPr lang="es-ES" sz="1200" b="0" i="0" kern="1200" dirty="0">
                <a:solidFill>
                  <a:schemeClr val="tx1"/>
                </a:solidFill>
                <a:effectLst/>
                <a:latin typeface="+mn-lt"/>
                <a:ea typeface="+mn-ea"/>
                <a:cs typeface="+mn-cs"/>
              </a:rPr>
              <a:t>5. Compilar una aplicación</a:t>
            </a:r>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9</a:t>
            </a:fld>
            <a:endParaRPr lang="es-CO"/>
          </a:p>
        </p:txBody>
      </p:sp>
    </p:spTree>
    <p:extLst>
      <p:ext uri="{BB962C8B-B14F-4D97-AF65-F5344CB8AC3E}">
        <p14:creationId xmlns:p14="http://schemas.microsoft.com/office/powerpoint/2010/main" val="31176386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13</a:t>
            </a:fld>
            <a:endParaRPr lang="es-CO"/>
          </a:p>
        </p:txBody>
      </p:sp>
    </p:spTree>
    <p:extLst>
      <p:ext uri="{BB962C8B-B14F-4D97-AF65-F5344CB8AC3E}">
        <p14:creationId xmlns:p14="http://schemas.microsoft.com/office/powerpoint/2010/main" val="16748790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10123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F82B9EC9-5510-408D-8820-096EB829DDB0}" type="slidenum">
              <a:rPr lang="es-CO" smtClean="0"/>
              <a:t>15</a:t>
            </a:fld>
            <a:endParaRPr lang="es-CO"/>
          </a:p>
        </p:txBody>
      </p:sp>
    </p:spTree>
    <p:extLst>
      <p:ext uri="{BB962C8B-B14F-4D97-AF65-F5344CB8AC3E}">
        <p14:creationId xmlns:p14="http://schemas.microsoft.com/office/powerpoint/2010/main" val="3271324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C3F412-6EDD-4EEA-AD33-E429626D57DF}"/>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605EC303-B5A4-46E3-B6BB-39EC67A087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s-CO"/>
          </a:p>
        </p:txBody>
      </p:sp>
      <p:sp>
        <p:nvSpPr>
          <p:cNvPr id="4" name="Marcador de fecha 3">
            <a:extLst>
              <a:ext uri="{FF2B5EF4-FFF2-40B4-BE49-F238E27FC236}">
                <a16:creationId xmlns:a16="http://schemas.microsoft.com/office/drawing/2014/main" id="{DF11F35C-1E6D-493C-AE8F-33FAC04D49DA}"/>
              </a:ext>
            </a:extLst>
          </p:cNvPr>
          <p:cNvSpPr>
            <a:spLocks noGrp="1"/>
          </p:cNvSpPr>
          <p:nvPr>
            <p:ph type="dt" sz="half" idx="10"/>
          </p:nvPr>
        </p:nvSpPr>
        <p:spPr/>
        <p:txBody>
          <a:bodyPr/>
          <a:lstStyle/>
          <a:p>
            <a:fld id="{E5D78773-9131-404C-ACB3-62F3C9BC13CF}" type="datetimeFigureOut">
              <a:rPr lang="es-CO" smtClean="0"/>
              <a:t>6/06/2018</a:t>
            </a:fld>
            <a:endParaRPr lang="es-CO"/>
          </a:p>
        </p:txBody>
      </p:sp>
      <p:sp>
        <p:nvSpPr>
          <p:cNvPr id="5" name="Marcador de pie de página 4">
            <a:extLst>
              <a:ext uri="{FF2B5EF4-FFF2-40B4-BE49-F238E27FC236}">
                <a16:creationId xmlns:a16="http://schemas.microsoft.com/office/drawing/2014/main" id="{AB0254FD-8116-4A63-B74E-4D8E05A2C79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2EF40-F4E2-4173-A220-B722C34FDFD9}"/>
              </a:ext>
            </a:extLst>
          </p:cNvPr>
          <p:cNvSpPr>
            <a:spLocks noGrp="1"/>
          </p:cNvSpPr>
          <p:nvPr>
            <p:ph type="sldNum" sz="quarter" idx="12"/>
          </p:nvPr>
        </p:nvSpPr>
        <p:spPr/>
        <p:txBody>
          <a:bodyPr/>
          <a:lstStyle/>
          <a:p>
            <a:fld id="{5B215BC6-5E5C-46C2-BC4C-6B63957A0D8F}" type="slidenum">
              <a:rPr lang="es-CO" smtClean="0"/>
              <a:t>‹Nº›</a:t>
            </a:fld>
            <a:endParaRPr lang="es-CO"/>
          </a:p>
        </p:txBody>
      </p:sp>
    </p:spTree>
    <p:extLst>
      <p:ext uri="{BB962C8B-B14F-4D97-AF65-F5344CB8AC3E}">
        <p14:creationId xmlns:p14="http://schemas.microsoft.com/office/powerpoint/2010/main" val="36241050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705339-F96F-4398-9EFF-E63C5E64CD5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1E666309-54D7-4212-85E0-4A95814DE151}"/>
              </a:ext>
            </a:extLst>
          </p:cNvPr>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335ED78-9C80-43BA-9A72-F8E7563C8C6F}"/>
              </a:ext>
            </a:extLst>
          </p:cNvPr>
          <p:cNvSpPr>
            <a:spLocks noGrp="1"/>
          </p:cNvSpPr>
          <p:nvPr>
            <p:ph type="dt" sz="half" idx="10"/>
          </p:nvPr>
        </p:nvSpPr>
        <p:spPr/>
        <p:txBody>
          <a:bodyPr/>
          <a:lstStyle/>
          <a:p>
            <a:fld id="{8A8E3610-CFDD-4880-BAB4-3CD60D9C7275}" type="datetimeFigureOut">
              <a:rPr lang="es-CO" smtClean="0"/>
              <a:t>6/06/2018</a:t>
            </a:fld>
            <a:endParaRPr lang="es-CO"/>
          </a:p>
        </p:txBody>
      </p:sp>
      <p:sp>
        <p:nvSpPr>
          <p:cNvPr id="5" name="Marcador de pie de página 4">
            <a:extLst>
              <a:ext uri="{FF2B5EF4-FFF2-40B4-BE49-F238E27FC236}">
                <a16:creationId xmlns:a16="http://schemas.microsoft.com/office/drawing/2014/main" id="{4C86B715-FF52-4128-9C7D-1369BC6396DE}"/>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0F1C7C20-6236-4BD3-88B8-7EBC587FF43E}"/>
              </a:ext>
            </a:extLst>
          </p:cNvPr>
          <p:cNvSpPr>
            <a:spLocks noGrp="1"/>
          </p:cNvSpPr>
          <p:nvPr>
            <p:ph type="sldNum" sz="quarter" idx="12"/>
          </p:nvPr>
        </p:nvSpPr>
        <p:spPr/>
        <p:txBody>
          <a:bodyPr/>
          <a:lstStyle/>
          <a:p>
            <a:fld id="{1A4075FD-55D4-4E1C-B125-D5304E1A3C61}" type="slidenum">
              <a:rPr lang="es-CO" smtClean="0"/>
              <a:t>‹Nº›</a:t>
            </a:fld>
            <a:endParaRPr lang="es-CO"/>
          </a:p>
        </p:txBody>
      </p:sp>
    </p:spTree>
    <p:extLst>
      <p:ext uri="{BB962C8B-B14F-4D97-AF65-F5344CB8AC3E}">
        <p14:creationId xmlns:p14="http://schemas.microsoft.com/office/powerpoint/2010/main" val="105950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3D34AD4-EF93-442D-B2C8-DE51293BB033}"/>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5B2915E6-950F-408F-9103-EE07EFB35736}"/>
              </a:ext>
            </a:extLst>
          </p:cNvPr>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E1CAC7F-7922-4420-8D5C-755C7E438450}"/>
              </a:ext>
            </a:extLst>
          </p:cNvPr>
          <p:cNvSpPr>
            <a:spLocks noGrp="1"/>
          </p:cNvSpPr>
          <p:nvPr>
            <p:ph type="dt" sz="half" idx="10"/>
          </p:nvPr>
        </p:nvSpPr>
        <p:spPr/>
        <p:txBody>
          <a:bodyPr/>
          <a:lstStyle/>
          <a:p>
            <a:fld id="{8A8E3610-CFDD-4880-BAB4-3CD60D9C7275}" type="datetimeFigureOut">
              <a:rPr lang="es-CO" smtClean="0"/>
              <a:t>6/06/2018</a:t>
            </a:fld>
            <a:endParaRPr lang="es-CO"/>
          </a:p>
        </p:txBody>
      </p:sp>
      <p:sp>
        <p:nvSpPr>
          <p:cNvPr id="5" name="Marcador de pie de página 4">
            <a:extLst>
              <a:ext uri="{FF2B5EF4-FFF2-40B4-BE49-F238E27FC236}">
                <a16:creationId xmlns:a16="http://schemas.microsoft.com/office/drawing/2014/main" id="{C355F342-6825-4199-84DC-9A555CE1533C}"/>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ABBAE41-801A-4B7B-AC3B-CB937CB52D25}"/>
              </a:ext>
            </a:extLst>
          </p:cNvPr>
          <p:cNvSpPr>
            <a:spLocks noGrp="1"/>
          </p:cNvSpPr>
          <p:nvPr>
            <p:ph type="sldNum" sz="quarter" idx="12"/>
          </p:nvPr>
        </p:nvSpPr>
        <p:spPr/>
        <p:txBody>
          <a:bodyPr/>
          <a:lstStyle/>
          <a:p>
            <a:fld id="{1A4075FD-55D4-4E1C-B125-D5304E1A3C61}" type="slidenum">
              <a:rPr lang="es-CO" smtClean="0"/>
              <a:t>‹Nº›</a:t>
            </a:fld>
            <a:endParaRPr lang="es-CO"/>
          </a:p>
        </p:txBody>
      </p:sp>
    </p:spTree>
    <p:extLst>
      <p:ext uri="{BB962C8B-B14F-4D97-AF65-F5344CB8AC3E}">
        <p14:creationId xmlns:p14="http://schemas.microsoft.com/office/powerpoint/2010/main" val="35532713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Home">
    <p:spTree>
      <p:nvGrpSpPr>
        <p:cNvPr id="1" name=""/>
        <p:cNvGrpSpPr/>
        <p:nvPr/>
      </p:nvGrpSpPr>
      <p:grpSpPr>
        <a:xfrm>
          <a:off x="0" y="0"/>
          <a:ext cx="0" cy="0"/>
          <a:chOff x="0" y="0"/>
          <a:chExt cx="0" cy="0"/>
        </a:xfrm>
      </p:grpSpPr>
      <p:pic>
        <p:nvPicPr>
          <p:cNvPr id="11" name="Imagen 10">
            <a:extLst>
              <a:ext uri="{FF2B5EF4-FFF2-40B4-BE49-F238E27FC236}">
                <a16:creationId xmlns:a16="http://schemas.microsoft.com/office/drawing/2014/main" id="{A768FBB6-A818-4C7D-820E-2AA0C0EDDD0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softEdge rad="112500"/>
          </a:effectLst>
        </p:spPr>
      </p:pic>
      <p:sp>
        <p:nvSpPr>
          <p:cNvPr id="12" name="Rectángulo 11">
            <a:extLst>
              <a:ext uri="{FF2B5EF4-FFF2-40B4-BE49-F238E27FC236}">
                <a16:creationId xmlns:a16="http://schemas.microsoft.com/office/drawing/2014/main" id="{4B521524-A3AB-40CD-AB08-B955FB0D3084}"/>
              </a:ext>
            </a:extLst>
          </p:cNvPr>
          <p:cNvSpPr/>
          <p:nvPr userDrawn="1"/>
        </p:nvSpPr>
        <p:spPr>
          <a:xfrm>
            <a:off x="-227527" y="-185000"/>
            <a:ext cx="12647053" cy="7227999"/>
          </a:xfrm>
          <a:prstGeom prst="rect">
            <a:avLst/>
          </a:prstGeom>
          <a:solidFill>
            <a:schemeClr val="accent3">
              <a:lumMod val="50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4" name="Título 13">
            <a:extLst>
              <a:ext uri="{FF2B5EF4-FFF2-40B4-BE49-F238E27FC236}">
                <a16:creationId xmlns:a16="http://schemas.microsoft.com/office/drawing/2014/main" id="{02043324-BB58-428A-8E9E-92C075584496}"/>
              </a:ext>
            </a:extLst>
          </p:cNvPr>
          <p:cNvSpPr>
            <a:spLocks noGrp="1"/>
          </p:cNvSpPr>
          <p:nvPr>
            <p:ph type="title"/>
          </p:nvPr>
        </p:nvSpPr>
        <p:spPr>
          <a:xfrm>
            <a:off x="838199" y="1508125"/>
            <a:ext cx="10515600" cy="1325563"/>
          </a:xfrm>
          <a:prstGeom prst="rect">
            <a:avLst/>
          </a:prstGeom>
        </p:spPr>
        <p:txBody>
          <a:bodyPr/>
          <a:lstStyle/>
          <a:p>
            <a:r>
              <a:rPr lang="es-ES" dirty="0"/>
              <a:t>Haga clic para modificar el estilo de título del patrón</a:t>
            </a:r>
            <a:endParaRPr lang="es-CO" dirty="0"/>
          </a:p>
        </p:txBody>
      </p:sp>
    </p:spTree>
    <p:extLst>
      <p:ext uri="{BB962C8B-B14F-4D97-AF65-F5344CB8AC3E}">
        <p14:creationId xmlns:p14="http://schemas.microsoft.com/office/powerpoint/2010/main" val="318370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losing logo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450203" y="3083652"/>
            <a:ext cx="3227129" cy="692057"/>
          </a:xfrm>
          <a:prstGeom prst="rect">
            <a:avLst/>
          </a:prstGeom>
        </p:spPr>
      </p:pic>
      <p:pic>
        <p:nvPicPr>
          <p:cNvPr id="4" name="Picture 3"/>
          <p:cNvPicPr>
            <a:picLocks noChangeAspect="1"/>
          </p:cNvPicPr>
          <p:nvPr userDrawn="1"/>
        </p:nvPicPr>
        <p:blipFill>
          <a:blip r:embed="rId2"/>
          <a:stretch>
            <a:fillRect/>
          </a:stretch>
        </p:blipFill>
        <p:spPr>
          <a:xfrm>
            <a:off x="450203" y="3083652"/>
            <a:ext cx="3227129" cy="692057"/>
          </a:xfrm>
          <a:prstGeom prst="rect">
            <a:avLst/>
          </a:prstGeom>
        </p:spPr>
      </p:pic>
      <p:sp>
        <p:nvSpPr>
          <p:cNvPr id="2" name="Text Box 3"/>
          <p:cNvSpPr txBox="1">
            <a:spLocks noChangeArrowheads="1"/>
          </p:cNvSpPr>
          <p:nvPr userDrawn="1"/>
        </p:nvSpPr>
        <p:spPr bwMode="blackWhite">
          <a:xfrm>
            <a:off x="269239" y="6171618"/>
            <a:ext cx="11653522" cy="395317"/>
          </a:xfrm>
          <a:prstGeom prst="rect">
            <a:avLst/>
          </a:prstGeom>
          <a:noFill/>
          <a:ln w="12700">
            <a:noFill/>
            <a:miter lim="800000"/>
            <a:headEnd type="none" w="sm" len="sm"/>
            <a:tailEnd type="none" w="sm" len="sm"/>
          </a:ln>
          <a:effectLst/>
        </p:spPr>
        <p:txBody>
          <a:bodyPr vert="horz" wrap="square" lIns="179282" tIns="143426" rIns="179282" bIns="143426" numCol="1" anchor="t" anchorCtr="0" compatLnSpc="1">
            <a:prstTxWarp prst="textNoShape">
              <a:avLst/>
            </a:prstTxWarp>
            <a:spAutoFit/>
          </a:bodyPr>
          <a:lstStyle/>
          <a:p>
            <a:pPr defTabSz="913935" eaLnBrk="0" hangingPunct="0"/>
            <a:r>
              <a:rPr lang="en-US" sz="686" dirty="0">
                <a:gradFill>
                  <a:gsLst>
                    <a:gs pos="0">
                      <a:srgbClr val="505050"/>
                    </a:gs>
                    <a:gs pos="100000">
                      <a:srgbClr val="505050"/>
                    </a:gs>
                  </a:gsLst>
                  <a:lin ang="5400000" scaled="0"/>
                </a:gradFill>
                <a:cs typeface="Segoe UI" pitchFamily="34" charset="0"/>
              </a:rPr>
              <a:t>© 2014 Microsoft Corporation. All rights reserved. </a:t>
            </a:r>
          </a:p>
        </p:txBody>
      </p:sp>
    </p:spTree>
    <p:extLst>
      <p:ext uri="{BB962C8B-B14F-4D97-AF65-F5344CB8AC3E}">
        <p14:creationId xmlns:p14="http://schemas.microsoft.com/office/powerpoint/2010/main" val="220195508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0ED523-0CAB-42CA-B30E-6EF838F7E2E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165DC698-86DD-49DA-86F1-E56517190823}"/>
              </a:ext>
            </a:extLst>
          </p:cNvPr>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FCCC7B8D-1BAC-4A28-BDD1-FCB83E7395A4}"/>
              </a:ext>
            </a:extLst>
          </p:cNvPr>
          <p:cNvSpPr>
            <a:spLocks noGrp="1"/>
          </p:cNvSpPr>
          <p:nvPr>
            <p:ph type="dt" sz="half" idx="10"/>
          </p:nvPr>
        </p:nvSpPr>
        <p:spPr/>
        <p:txBody>
          <a:bodyPr/>
          <a:lstStyle/>
          <a:p>
            <a:fld id="{8A8E3610-CFDD-4880-BAB4-3CD60D9C7275}" type="datetimeFigureOut">
              <a:rPr lang="es-CO" smtClean="0"/>
              <a:t>6/06/2018</a:t>
            </a:fld>
            <a:endParaRPr lang="es-CO"/>
          </a:p>
        </p:txBody>
      </p:sp>
      <p:sp>
        <p:nvSpPr>
          <p:cNvPr id="5" name="Marcador de pie de página 4">
            <a:extLst>
              <a:ext uri="{FF2B5EF4-FFF2-40B4-BE49-F238E27FC236}">
                <a16:creationId xmlns:a16="http://schemas.microsoft.com/office/drawing/2014/main" id="{576B2C55-C57D-406A-842A-8C0CD1701B1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93776AF-4C42-4780-A8D2-114F3C53A4F8}"/>
              </a:ext>
            </a:extLst>
          </p:cNvPr>
          <p:cNvSpPr>
            <a:spLocks noGrp="1"/>
          </p:cNvSpPr>
          <p:nvPr>
            <p:ph type="sldNum" sz="quarter" idx="12"/>
          </p:nvPr>
        </p:nvSpPr>
        <p:spPr/>
        <p:txBody>
          <a:bodyPr/>
          <a:lstStyle/>
          <a:p>
            <a:fld id="{1A4075FD-55D4-4E1C-B125-D5304E1A3C61}" type="slidenum">
              <a:rPr lang="es-CO" smtClean="0"/>
              <a:t>‹Nº›</a:t>
            </a:fld>
            <a:endParaRPr lang="es-CO"/>
          </a:p>
        </p:txBody>
      </p:sp>
    </p:spTree>
    <p:extLst>
      <p:ext uri="{BB962C8B-B14F-4D97-AF65-F5344CB8AC3E}">
        <p14:creationId xmlns:p14="http://schemas.microsoft.com/office/powerpoint/2010/main" val="9624987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C76A58-4649-4257-8A75-BD329F9BA957}"/>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42533DA-4F4B-42A1-AAE6-C9555B971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a:extLst>
              <a:ext uri="{FF2B5EF4-FFF2-40B4-BE49-F238E27FC236}">
                <a16:creationId xmlns:a16="http://schemas.microsoft.com/office/drawing/2014/main" id="{43A70E1C-30C1-423E-AD88-99C3A9951800}"/>
              </a:ext>
            </a:extLst>
          </p:cNvPr>
          <p:cNvSpPr>
            <a:spLocks noGrp="1"/>
          </p:cNvSpPr>
          <p:nvPr>
            <p:ph type="dt" sz="half" idx="10"/>
          </p:nvPr>
        </p:nvSpPr>
        <p:spPr/>
        <p:txBody>
          <a:bodyPr/>
          <a:lstStyle/>
          <a:p>
            <a:fld id="{8A8E3610-CFDD-4880-BAB4-3CD60D9C7275}" type="datetimeFigureOut">
              <a:rPr lang="es-CO" smtClean="0"/>
              <a:t>6/06/2018</a:t>
            </a:fld>
            <a:endParaRPr lang="es-CO"/>
          </a:p>
        </p:txBody>
      </p:sp>
      <p:sp>
        <p:nvSpPr>
          <p:cNvPr id="5" name="Marcador de pie de página 4">
            <a:extLst>
              <a:ext uri="{FF2B5EF4-FFF2-40B4-BE49-F238E27FC236}">
                <a16:creationId xmlns:a16="http://schemas.microsoft.com/office/drawing/2014/main" id="{B0DC4EFC-3BA1-441D-A30E-6B65FB4FBA9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00B6952-285B-42FF-9C8E-E64873CB63C0}"/>
              </a:ext>
            </a:extLst>
          </p:cNvPr>
          <p:cNvSpPr>
            <a:spLocks noGrp="1"/>
          </p:cNvSpPr>
          <p:nvPr>
            <p:ph type="sldNum" sz="quarter" idx="12"/>
          </p:nvPr>
        </p:nvSpPr>
        <p:spPr/>
        <p:txBody>
          <a:bodyPr/>
          <a:lstStyle/>
          <a:p>
            <a:fld id="{1A4075FD-55D4-4E1C-B125-D5304E1A3C61}" type="slidenum">
              <a:rPr lang="es-CO" smtClean="0"/>
              <a:t>‹Nº›</a:t>
            </a:fld>
            <a:endParaRPr lang="es-CO"/>
          </a:p>
        </p:txBody>
      </p:sp>
    </p:spTree>
    <p:extLst>
      <p:ext uri="{BB962C8B-B14F-4D97-AF65-F5344CB8AC3E}">
        <p14:creationId xmlns:p14="http://schemas.microsoft.com/office/powerpoint/2010/main" val="3880227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CFCE38-425E-4EE1-A6BF-259A290741EA}"/>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361B3CF1-338C-4026-AD73-BC4BC33453AB}"/>
              </a:ext>
            </a:extLst>
          </p:cNvPr>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79956D5E-367A-402D-BAF6-A880339C373D}"/>
              </a:ext>
            </a:extLst>
          </p:cNvPr>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58DAA929-D627-48D5-B4CA-C08EB1DF89F5}"/>
              </a:ext>
            </a:extLst>
          </p:cNvPr>
          <p:cNvSpPr>
            <a:spLocks noGrp="1"/>
          </p:cNvSpPr>
          <p:nvPr>
            <p:ph type="dt" sz="half" idx="10"/>
          </p:nvPr>
        </p:nvSpPr>
        <p:spPr/>
        <p:txBody>
          <a:bodyPr/>
          <a:lstStyle/>
          <a:p>
            <a:fld id="{8A8E3610-CFDD-4880-BAB4-3CD60D9C7275}" type="datetimeFigureOut">
              <a:rPr lang="es-CO" smtClean="0"/>
              <a:t>6/06/2018</a:t>
            </a:fld>
            <a:endParaRPr lang="es-CO"/>
          </a:p>
        </p:txBody>
      </p:sp>
      <p:sp>
        <p:nvSpPr>
          <p:cNvPr id="6" name="Marcador de pie de página 5">
            <a:extLst>
              <a:ext uri="{FF2B5EF4-FFF2-40B4-BE49-F238E27FC236}">
                <a16:creationId xmlns:a16="http://schemas.microsoft.com/office/drawing/2014/main" id="{3C1D8F60-F1F2-4C6E-B2FE-C569EC81CAD3}"/>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BFB728EB-5C78-42BC-B957-E1D0E8B9CFD2}"/>
              </a:ext>
            </a:extLst>
          </p:cNvPr>
          <p:cNvSpPr>
            <a:spLocks noGrp="1"/>
          </p:cNvSpPr>
          <p:nvPr>
            <p:ph type="sldNum" sz="quarter" idx="12"/>
          </p:nvPr>
        </p:nvSpPr>
        <p:spPr/>
        <p:txBody>
          <a:bodyPr/>
          <a:lstStyle/>
          <a:p>
            <a:fld id="{1A4075FD-55D4-4E1C-B125-D5304E1A3C61}" type="slidenum">
              <a:rPr lang="es-CO" smtClean="0"/>
              <a:t>‹Nº›</a:t>
            </a:fld>
            <a:endParaRPr lang="es-CO"/>
          </a:p>
        </p:txBody>
      </p:sp>
    </p:spTree>
    <p:extLst>
      <p:ext uri="{BB962C8B-B14F-4D97-AF65-F5344CB8AC3E}">
        <p14:creationId xmlns:p14="http://schemas.microsoft.com/office/powerpoint/2010/main" val="571123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EFADD5-F94E-403C-8427-19BDD5A2A1F7}"/>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FFA0E6B-E0F2-44F2-B02E-199B554371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a:extLst>
              <a:ext uri="{FF2B5EF4-FFF2-40B4-BE49-F238E27FC236}">
                <a16:creationId xmlns:a16="http://schemas.microsoft.com/office/drawing/2014/main" id="{2B2978BE-E76E-4875-A178-72B42427D66F}"/>
              </a:ext>
            </a:extLst>
          </p:cNvPr>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0B1CCDF4-B040-4081-9751-99B3A26720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a:extLst>
              <a:ext uri="{FF2B5EF4-FFF2-40B4-BE49-F238E27FC236}">
                <a16:creationId xmlns:a16="http://schemas.microsoft.com/office/drawing/2014/main" id="{237207CC-ACCF-45B3-B6ED-6A95693C310C}"/>
              </a:ext>
            </a:extLst>
          </p:cNvPr>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903183A0-64D2-40A1-A672-DFAA61C9AA0E}"/>
              </a:ext>
            </a:extLst>
          </p:cNvPr>
          <p:cNvSpPr>
            <a:spLocks noGrp="1"/>
          </p:cNvSpPr>
          <p:nvPr>
            <p:ph type="dt" sz="half" idx="10"/>
          </p:nvPr>
        </p:nvSpPr>
        <p:spPr/>
        <p:txBody>
          <a:bodyPr/>
          <a:lstStyle/>
          <a:p>
            <a:fld id="{8A8E3610-CFDD-4880-BAB4-3CD60D9C7275}" type="datetimeFigureOut">
              <a:rPr lang="es-CO" smtClean="0"/>
              <a:t>6/06/2018</a:t>
            </a:fld>
            <a:endParaRPr lang="es-CO"/>
          </a:p>
        </p:txBody>
      </p:sp>
      <p:sp>
        <p:nvSpPr>
          <p:cNvPr id="8" name="Marcador de pie de página 7">
            <a:extLst>
              <a:ext uri="{FF2B5EF4-FFF2-40B4-BE49-F238E27FC236}">
                <a16:creationId xmlns:a16="http://schemas.microsoft.com/office/drawing/2014/main" id="{E104CF5F-ADB4-44B4-ABED-C3AD3E2C850F}"/>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20DD2895-F215-46C3-A5C8-FA92D396C553}"/>
              </a:ext>
            </a:extLst>
          </p:cNvPr>
          <p:cNvSpPr>
            <a:spLocks noGrp="1"/>
          </p:cNvSpPr>
          <p:nvPr>
            <p:ph type="sldNum" sz="quarter" idx="12"/>
          </p:nvPr>
        </p:nvSpPr>
        <p:spPr/>
        <p:txBody>
          <a:bodyPr/>
          <a:lstStyle/>
          <a:p>
            <a:fld id="{1A4075FD-55D4-4E1C-B125-D5304E1A3C61}" type="slidenum">
              <a:rPr lang="es-CO" smtClean="0"/>
              <a:t>‹Nº›</a:t>
            </a:fld>
            <a:endParaRPr lang="es-CO"/>
          </a:p>
        </p:txBody>
      </p:sp>
    </p:spTree>
    <p:extLst>
      <p:ext uri="{BB962C8B-B14F-4D97-AF65-F5344CB8AC3E}">
        <p14:creationId xmlns:p14="http://schemas.microsoft.com/office/powerpoint/2010/main" val="24112976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olo el título">
    <p:bg>
      <p:bgPr>
        <a:solidFill>
          <a:schemeClr val="bg1"/>
        </a:solidFill>
        <a:effectLst/>
      </p:bgPr>
    </p:bg>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E2B3B01A-F60A-4F6A-9BDC-31233A9A998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56126" y="5895611"/>
            <a:ext cx="1735874" cy="962389"/>
          </a:xfrm>
          <a:prstGeom prst="rect">
            <a:avLst/>
          </a:prstGeom>
        </p:spPr>
      </p:pic>
      <p:pic>
        <p:nvPicPr>
          <p:cNvPr id="10" name="Picture 3">
            <a:extLst>
              <a:ext uri="{FF2B5EF4-FFF2-40B4-BE49-F238E27FC236}">
                <a16:creationId xmlns:a16="http://schemas.microsoft.com/office/drawing/2014/main" id="{6410314D-589A-4101-9966-83238A6B8659}"/>
              </a:ext>
            </a:extLst>
          </p:cNvPr>
          <p:cNvPicPr>
            <a:picLocks noChangeAspect="1"/>
          </p:cNvPicPr>
          <p:nvPr userDrawn="1"/>
        </p:nvPicPr>
        <p:blipFill>
          <a:blip r:embed="rId3"/>
          <a:stretch>
            <a:fillRect/>
          </a:stretch>
        </p:blipFill>
        <p:spPr>
          <a:xfrm>
            <a:off x="278753" y="6216729"/>
            <a:ext cx="1492897" cy="320151"/>
          </a:xfrm>
          <a:prstGeom prst="rect">
            <a:avLst/>
          </a:prstGeom>
        </p:spPr>
      </p:pic>
    </p:spTree>
    <p:extLst>
      <p:ext uri="{BB962C8B-B14F-4D97-AF65-F5344CB8AC3E}">
        <p14:creationId xmlns:p14="http://schemas.microsoft.com/office/powerpoint/2010/main" val="672197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24A7868-A822-4E38-BA69-E38FD44F6476}"/>
              </a:ext>
            </a:extLst>
          </p:cNvPr>
          <p:cNvSpPr>
            <a:spLocks noGrp="1"/>
          </p:cNvSpPr>
          <p:nvPr>
            <p:ph type="dt" sz="half" idx="10"/>
          </p:nvPr>
        </p:nvSpPr>
        <p:spPr/>
        <p:txBody>
          <a:bodyPr/>
          <a:lstStyle/>
          <a:p>
            <a:fld id="{8A8E3610-CFDD-4880-BAB4-3CD60D9C7275}" type="datetimeFigureOut">
              <a:rPr lang="es-CO" smtClean="0"/>
              <a:t>6/06/2018</a:t>
            </a:fld>
            <a:endParaRPr lang="es-CO"/>
          </a:p>
        </p:txBody>
      </p:sp>
      <p:sp>
        <p:nvSpPr>
          <p:cNvPr id="3" name="Marcador de pie de página 2">
            <a:extLst>
              <a:ext uri="{FF2B5EF4-FFF2-40B4-BE49-F238E27FC236}">
                <a16:creationId xmlns:a16="http://schemas.microsoft.com/office/drawing/2014/main" id="{C25CF08C-7063-4CE1-B1AD-8F3124967BB1}"/>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9EC7C9EF-E734-45A4-9C22-670BF94C60A7}"/>
              </a:ext>
            </a:extLst>
          </p:cNvPr>
          <p:cNvSpPr>
            <a:spLocks noGrp="1"/>
          </p:cNvSpPr>
          <p:nvPr>
            <p:ph type="sldNum" sz="quarter" idx="12"/>
          </p:nvPr>
        </p:nvSpPr>
        <p:spPr/>
        <p:txBody>
          <a:bodyPr/>
          <a:lstStyle/>
          <a:p>
            <a:fld id="{1A4075FD-55D4-4E1C-B125-D5304E1A3C61}" type="slidenum">
              <a:rPr lang="es-CO" smtClean="0"/>
              <a:t>‹Nº›</a:t>
            </a:fld>
            <a:endParaRPr lang="es-CO"/>
          </a:p>
        </p:txBody>
      </p:sp>
    </p:spTree>
    <p:extLst>
      <p:ext uri="{BB962C8B-B14F-4D97-AF65-F5344CB8AC3E}">
        <p14:creationId xmlns:p14="http://schemas.microsoft.com/office/powerpoint/2010/main" val="4156899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7F6914F-73BF-48BE-8490-086B67A0DE0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7EBBE683-59F2-407E-A336-8BB67E98AD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7BDB86A5-5AE3-4D1C-BDF3-69FE6468B4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a:extLst>
              <a:ext uri="{FF2B5EF4-FFF2-40B4-BE49-F238E27FC236}">
                <a16:creationId xmlns:a16="http://schemas.microsoft.com/office/drawing/2014/main" id="{1CCD6AEA-DE78-4151-A111-12DDE2F78E3F}"/>
              </a:ext>
            </a:extLst>
          </p:cNvPr>
          <p:cNvSpPr>
            <a:spLocks noGrp="1"/>
          </p:cNvSpPr>
          <p:nvPr>
            <p:ph type="dt" sz="half" idx="10"/>
          </p:nvPr>
        </p:nvSpPr>
        <p:spPr/>
        <p:txBody>
          <a:bodyPr/>
          <a:lstStyle/>
          <a:p>
            <a:fld id="{8A8E3610-CFDD-4880-BAB4-3CD60D9C7275}" type="datetimeFigureOut">
              <a:rPr lang="es-CO" smtClean="0"/>
              <a:t>6/06/2018</a:t>
            </a:fld>
            <a:endParaRPr lang="es-CO"/>
          </a:p>
        </p:txBody>
      </p:sp>
      <p:sp>
        <p:nvSpPr>
          <p:cNvPr id="6" name="Marcador de pie de página 5">
            <a:extLst>
              <a:ext uri="{FF2B5EF4-FFF2-40B4-BE49-F238E27FC236}">
                <a16:creationId xmlns:a16="http://schemas.microsoft.com/office/drawing/2014/main" id="{907DA7B8-6765-40A8-806A-793E588E6B3B}"/>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AE956709-E01C-4E24-89A8-7007EBB3A988}"/>
              </a:ext>
            </a:extLst>
          </p:cNvPr>
          <p:cNvSpPr>
            <a:spLocks noGrp="1"/>
          </p:cNvSpPr>
          <p:nvPr>
            <p:ph type="sldNum" sz="quarter" idx="12"/>
          </p:nvPr>
        </p:nvSpPr>
        <p:spPr/>
        <p:txBody>
          <a:bodyPr/>
          <a:lstStyle/>
          <a:p>
            <a:fld id="{1A4075FD-55D4-4E1C-B125-D5304E1A3C61}" type="slidenum">
              <a:rPr lang="es-CO" smtClean="0"/>
              <a:t>‹Nº›</a:t>
            </a:fld>
            <a:endParaRPr lang="es-CO"/>
          </a:p>
        </p:txBody>
      </p:sp>
    </p:spTree>
    <p:extLst>
      <p:ext uri="{BB962C8B-B14F-4D97-AF65-F5344CB8AC3E}">
        <p14:creationId xmlns:p14="http://schemas.microsoft.com/office/powerpoint/2010/main" val="3724249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468581-F421-4B5C-9802-961F21AFA0CE}"/>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1E1FD157-EE95-4AD0-941F-34D243C3D6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735B4D29-5692-44BE-9460-45C12E200A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a:extLst>
              <a:ext uri="{FF2B5EF4-FFF2-40B4-BE49-F238E27FC236}">
                <a16:creationId xmlns:a16="http://schemas.microsoft.com/office/drawing/2014/main" id="{18107960-A29B-48E5-8905-52D856F84184}"/>
              </a:ext>
            </a:extLst>
          </p:cNvPr>
          <p:cNvSpPr>
            <a:spLocks noGrp="1"/>
          </p:cNvSpPr>
          <p:nvPr>
            <p:ph type="dt" sz="half" idx="10"/>
          </p:nvPr>
        </p:nvSpPr>
        <p:spPr/>
        <p:txBody>
          <a:bodyPr/>
          <a:lstStyle/>
          <a:p>
            <a:fld id="{8A8E3610-CFDD-4880-BAB4-3CD60D9C7275}" type="datetimeFigureOut">
              <a:rPr lang="es-CO" smtClean="0"/>
              <a:t>6/06/2018</a:t>
            </a:fld>
            <a:endParaRPr lang="es-CO"/>
          </a:p>
        </p:txBody>
      </p:sp>
      <p:sp>
        <p:nvSpPr>
          <p:cNvPr id="6" name="Marcador de pie de página 5">
            <a:extLst>
              <a:ext uri="{FF2B5EF4-FFF2-40B4-BE49-F238E27FC236}">
                <a16:creationId xmlns:a16="http://schemas.microsoft.com/office/drawing/2014/main" id="{13AA7C62-DC8F-4D0B-964A-CE2BF0C0CEC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E8B0780-3D9B-4A07-B34A-4E9001851EB3}"/>
              </a:ext>
            </a:extLst>
          </p:cNvPr>
          <p:cNvSpPr>
            <a:spLocks noGrp="1"/>
          </p:cNvSpPr>
          <p:nvPr>
            <p:ph type="sldNum" sz="quarter" idx="12"/>
          </p:nvPr>
        </p:nvSpPr>
        <p:spPr/>
        <p:txBody>
          <a:bodyPr/>
          <a:lstStyle/>
          <a:p>
            <a:fld id="{1A4075FD-55D4-4E1C-B125-D5304E1A3C61}" type="slidenum">
              <a:rPr lang="es-CO" smtClean="0"/>
              <a:t>‹Nº›</a:t>
            </a:fld>
            <a:endParaRPr lang="es-CO"/>
          </a:p>
        </p:txBody>
      </p:sp>
    </p:spTree>
    <p:extLst>
      <p:ext uri="{BB962C8B-B14F-4D97-AF65-F5344CB8AC3E}">
        <p14:creationId xmlns:p14="http://schemas.microsoft.com/office/powerpoint/2010/main" val="1888517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8B5C44F5-3FFF-4CAC-AA57-A5FA9F432C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0D667A9-36D5-492F-BA1E-D261458CB8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7DFE89A9-5599-4529-AE43-8DCADC7451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D78773-9131-404C-ACB3-62F3C9BC13CF}" type="datetimeFigureOut">
              <a:rPr lang="es-CO" smtClean="0"/>
              <a:t>6/06/2018</a:t>
            </a:fld>
            <a:endParaRPr lang="es-CO"/>
          </a:p>
        </p:txBody>
      </p:sp>
      <p:sp>
        <p:nvSpPr>
          <p:cNvPr id="5" name="Marcador de pie de página 4">
            <a:extLst>
              <a:ext uri="{FF2B5EF4-FFF2-40B4-BE49-F238E27FC236}">
                <a16:creationId xmlns:a16="http://schemas.microsoft.com/office/drawing/2014/main" id="{FB060CCF-E22E-4F57-B7CF-144ECEF430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6B8EFC57-0115-44CA-A740-66DC63E8E75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215BC6-5E5C-46C2-BC4C-6B63957A0D8F}" type="slidenum">
              <a:rPr lang="es-CO" smtClean="0"/>
              <a:t>‹Nº›</a:t>
            </a:fld>
            <a:endParaRPr lang="es-CO"/>
          </a:p>
        </p:txBody>
      </p:sp>
    </p:spTree>
    <p:extLst>
      <p:ext uri="{BB962C8B-B14F-4D97-AF65-F5344CB8AC3E}">
        <p14:creationId xmlns:p14="http://schemas.microsoft.com/office/powerpoint/2010/main" val="3915240090"/>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46"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5.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1EFE01C9-A4E9-4D3D-B611-42C1EB2261AE}"/>
              </a:ext>
            </a:extLst>
          </p:cNvPr>
          <p:cNvSpPr txBox="1"/>
          <p:nvPr/>
        </p:nvSpPr>
        <p:spPr>
          <a:xfrm>
            <a:off x="622940" y="2000250"/>
            <a:ext cx="7930510" cy="2862322"/>
          </a:xfrm>
          <a:prstGeom prst="rect">
            <a:avLst/>
          </a:prstGeom>
          <a:noFill/>
        </p:spPr>
        <p:txBody>
          <a:bodyPr wrap="square" rtlCol="0">
            <a:spAutoFit/>
          </a:bodyPr>
          <a:lstStyle/>
          <a:p>
            <a:r>
              <a:rPr lang="es-CO" sz="6000" dirty="0">
                <a:solidFill>
                  <a:schemeClr val="bg1"/>
                </a:solidFill>
                <a:latin typeface="Segoe UI Light" panose="020B0502040204020203" pitchFamily="34" charset="0"/>
                <a:cs typeface="Segoe UI Light" panose="020B0502040204020203" pitchFamily="34" charset="0"/>
              </a:rPr>
              <a:t>Windows </a:t>
            </a:r>
            <a:r>
              <a:rPr lang="es-CO" sz="6000" dirty="0" err="1">
                <a:solidFill>
                  <a:schemeClr val="bg1"/>
                </a:solidFill>
                <a:latin typeface="Segoe UI Light" panose="020B0502040204020203" pitchFamily="34" charset="0"/>
                <a:cs typeface="Segoe UI Light" panose="020B0502040204020203" pitchFamily="34" charset="0"/>
              </a:rPr>
              <a:t>Communication</a:t>
            </a:r>
            <a:r>
              <a:rPr lang="es-CO" sz="6000" dirty="0">
                <a:solidFill>
                  <a:schemeClr val="bg1"/>
                </a:solidFill>
                <a:latin typeface="Segoe UI Light" panose="020B0502040204020203" pitchFamily="34" charset="0"/>
                <a:cs typeface="Segoe UI Light" panose="020B0502040204020203" pitchFamily="34" charset="0"/>
              </a:rPr>
              <a:t> </a:t>
            </a:r>
            <a:r>
              <a:rPr lang="es-CO" sz="6000" dirty="0" err="1">
                <a:solidFill>
                  <a:schemeClr val="bg1"/>
                </a:solidFill>
                <a:latin typeface="Segoe UI Light" panose="020B0502040204020203" pitchFamily="34" charset="0"/>
                <a:cs typeface="Segoe UI Light" panose="020B0502040204020203" pitchFamily="34" charset="0"/>
              </a:rPr>
              <a:t>Foundation</a:t>
            </a:r>
            <a:endParaRPr lang="es-CO" sz="6000" dirty="0">
              <a:solidFill>
                <a:schemeClr val="bg1"/>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0294011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6AEBA578-7239-4498-B692-AFDFB752EA20}"/>
              </a:ext>
            </a:extLst>
          </p:cNvPr>
          <p:cNvPicPr>
            <a:picLocks noChangeAspect="1"/>
          </p:cNvPicPr>
          <p:nvPr/>
        </p:nvPicPr>
        <p:blipFill>
          <a:blip r:embed="rId2"/>
          <a:stretch>
            <a:fillRect/>
          </a:stretch>
        </p:blipFill>
        <p:spPr>
          <a:xfrm>
            <a:off x="1133310" y="1507838"/>
            <a:ext cx="6983312" cy="4604800"/>
          </a:xfrm>
          <a:prstGeom prst="rect">
            <a:avLst/>
          </a:prstGeom>
        </p:spPr>
      </p:pic>
      <p:cxnSp>
        <p:nvCxnSpPr>
          <p:cNvPr id="13" name="Straight Connector 6">
            <a:extLst>
              <a:ext uri="{FF2B5EF4-FFF2-40B4-BE49-F238E27FC236}">
                <a16:creationId xmlns:a16="http://schemas.microsoft.com/office/drawing/2014/main" id="{E12350F3-DB83-413A-980B-1CEB92498664}"/>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453265" y="1570814"/>
            <a:ext cx="0" cy="3710227"/>
          </a:xfrm>
          <a:prstGeom prst="line">
            <a:avLst/>
          </a:prstGeom>
          <a:ln>
            <a:solidFill>
              <a:srgbClr val="FF9300"/>
            </a:solidFill>
          </a:ln>
        </p:spPr>
        <p:style>
          <a:lnRef idx="1">
            <a:schemeClr val="accent1"/>
          </a:lnRef>
          <a:fillRef idx="0">
            <a:schemeClr val="accent1"/>
          </a:fillRef>
          <a:effectRef idx="0">
            <a:schemeClr val="accent1"/>
          </a:effectRef>
          <a:fontRef idx="minor">
            <a:schemeClr val="tx1"/>
          </a:fontRef>
        </p:style>
      </p:cxnSp>
      <p:sp>
        <p:nvSpPr>
          <p:cNvPr id="3" name="CuadroTexto 2">
            <a:extLst>
              <a:ext uri="{FF2B5EF4-FFF2-40B4-BE49-F238E27FC236}">
                <a16:creationId xmlns:a16="http://schemas.microsoft.com/office/drawing/2014/main" id="{E6CC7007-BF56-4134-BE04-708AAEB36FFA}"/>
              </a:ext>
            </a:extLst>
          </p:cNvPr>
          <p:cNvSpPr txBox="1"/>
          <p:nvPr/>
        </p:nvSpPr>
        <p:spPr>
          <a:xfrm>
            <a:off x="8763405" y="1955125"/>
            <a:ext cx="2994991"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s-ES" dirty="0">
                <a:latin typeface="Segoe UI Light" panose="020B0502040204020203" pitchFamily="34" charset="0"/>
                <a:cs typeface="Segoe UI Light" panose="020B0502040204020203" pitchFamily="34" charset="0"/>
              </a:rPr>
              <a:t>Indica que una interfaz o una clase define un contrato de servicio en una aplicación (WCF) </a:t>
            </a:r>
            <a:endParaRPr lang="es-CO" dirty="0">
              <a:latin typeface="Segoe UI Light" panose="020B0502040204020203" pitchFamily="34" charset="0"/>
              <a:cs typeface="Segoe UI Light" panose="020B0502040204020203" pitchFamily="34" charset="0"/>
            </a:endParaRPr>
          </a:p>
        </p:txBody>
      </p:sp>
      <p:cxnSp>
        <p:nvCxnSpPr>
          <p:cNvPr id="5" name="Conector recto de flecha 4">
            <a:extLst>
              <a:ext uri="{FF2B5EF4-FFF2-40B4-BE49-F238E27FC236}">
                <a16:creationId xmlns:a16="http://schemas.microsoft.com/office/drawing/2014/main" id="{9357D1FE-CEC9-41D1-A874-B65005B81A5C}"/>
              </a:ext>
            </a:extLst>
          </p:cNvPr>
          <p:cNvCxnSpPr>
            <a:stCxn id="3" idx="1"/>
          </p:cNvCxnSpPr>
          <p:nvPr/>
        </p:nvCxnSpPr>
        <p:spPr>
          <a:xfrm flipH="1">
            <a:off x="4770783" y="2555290"/>
            <a:ext cx="3992622" cy="757751"/>
          </a:xfrm>
          <a:prstGeom prst="straightConnector1">
            <a:avLst/>
          </a:prstGeom>
          <a:ln w="57150">
            <a:solidFill>
              <a:srgbClr val="0070C0"/>
            </a:solidFill>
            <a:prstDash val="lgDashDot"/>
            <a:tailEnd type="triangle"/>
          </a:ln>
        </p:spPr>
        <p:style>
          <a:lnRef idx="1">
            <a:schemeClr val="accent1"/>
          </a:lnRef>
          <a:fillRef idx="0">
            <a:schemeClr val="accent1"/>
          </a:fillRef>
          <a:effectRef idx="0">
            <a:schemeClr val="accent1"/>
          </a:effectRef>
          <a:fontRef idx="minor">
            <a:schemeClr val="tx1"/>
          </a:fontRef>
        </p:style>
      </p:cxnSp>
      <p:sp>
        <p:nvSpPr>
          <p:cNvPr id="10" name="CuadroTexto 9">
            <a:extLst>
              <a:ext uri="{FF2B5EF4-FFF2-40B4-BE49-F238E27FC236}">
                <a16:creationId xmlns:a16="http://schemas.microsoft.com/office/drawing/2014/main" id="{F2273E24-2E25-484B-BBDC-3368459541FE}"/>
              </a:ext>
            </a:extLst>
          </p:cNvPr>
          <p:cNvSpPr txBox="1"/>
          <p:nvPr/>
        </p:nvSpPr>
        <p:spPr>
          <a:xfrm>
            <a:off x="8763405" y="3845771"/>
            <a:ext cx="2994991"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s-ES" dirty="0">
                <a:latin typeface="Segoe UI Light" panose="020B0502040204020203" pitchFamily="34" charset="0"/>
                <a:cs typeface="Segoe UI Light" panose="020B0502040204020203" pitchFamily="34" charset="0"/>
              </a:rPr>
              <a:t>Indica que un método define una operación que es parte de un contrato de servicio en una aplicación  (WCF)</a:t>
            </a:r>
            <a:endParaRPr lang="es-CO" dirty="0">
              <a:latin typeface="Segoe UI Light" panose="020B0502040204020203" pitchFamily="34" charset="0"/>
              <a:cs typeface="Segoe UI Light" panose="020B0502040204020203" pitchFamily="34" charset="0"/>
            </a:endParaRPr>
          </a:p>
        </p:txBody>
      </p:sp>
      <p:cxnSp>
        <p:nvCxnSpPr>
          <p:cNvPr id="12" name="Conector recto de flecha 11">
            <a:extLst>
              <a:ext uri="{FF2B5EF4-FFF2-40B4-BE49-F238E27FC236}">
                <a16:creationId xmlns:a16="http://schemas.microsoft.com/office/drawing/2014/main" id="{F8C69209-7BAA-4B5B-A20C-074980C2AC11}"/>
              </a:ext>
            </a:extLst>
          </p:cNvPr>
          <p:cNvCxnSpPr>
            <a:cxnSpLocks/>
            <a:stCxn id="10" idx="1"/>
          </p:cNvCxnSpPr>
          <p:nvPr/>
        </p:nvCxnSpPr>
        <p:spPr>
          <a:xfrm flipH="1">
            <a:off x="5592419" y="4445936"/>
            <a:ext cx="3170986" cy="205575"/>
          </a:xfrm>
          <a:prstGeom prst="straightConnector1">
            <a:avLst/>
          </a:prstGeom>
          <a:ln w="57150">
            <a:prstDash val="lgDash"/>
            <a:tailEnd type="triangle"/>
          </a:ln>
        </p:spPr>
        <p:style>
          <a:lnRef idx="2">
            <a:schemeClr val="accent2"/>
          </a:lnRef>
          <a:fillRef idx="1">
            <a:schemeClr val="lt1"/>
          </a:fillRef>
          <a:effectRef idx="0">
            <a:schemeClr val="accent2"/>
          </a:effectRef>
          <a:fontRef idx="minor">
            <a:schemeClr val="dk1"/>
          </a:fontRef>
        </p:style>
      </p:cxnSp>
      <p:sp>
        <p:nvSpPr>
          <p:cNvPr id="8" name="CuadroTexto 7">
            <a:extLst>
              <a:ext uri="{FF2B5EF4-FFF2-40B4-BE49-F238E27FC236}">
                <a16:creationId xmlns:a16="http://schemas.microsoft.com/office/drawing/2014/main" id="{F06A24B9-FB01-4CE6-A35D-484B1BAD86F7}"/>
              </a:ext>
            </a:extLst>
          </p:cNvPr>
          <p:cNvSpPr txBox="1"/>
          <p:nvPr/>
        </p:nvSpPr>
        <p:spPr>
          <a:xfrm>
            <a:off x="3609495" y="202727"/>
            <a:ext cx="5291064" cy="738664"/>
          </a:xfrm>
          <a:prstGeom prst="rect">
            <a:avLst/>
          </a:prstGeom>
          <a:noFill/>
        </p:spPr>
        <p:txBody>
          <a:bodyPr wrap="none" rtlCol="0">
            <a:spAutoFit/>
          </a:bodyPr>
          <a:lstStyle/>
          <a:p>
            <a:r>
              <a:rPr lang="es-ES" sz="4200" dirty="0">
                <a:latin typeface="Segoe UI Light" panose="020B0502040204020203" pitchFamily="34" charset="0"/>
                <a:cs typeface="Segoe UI Light" panose="020B0502040204020203" pitchFamily="34" charset="0"/>
              </a:rPr>
              <a:t>Define el Servicio WCF</a:t>
            </a:r>
            <a:endParaRPr lang="es-CO" sz="42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1519653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Grabación de pantalla 18">
            <a:hlinkClick r:id="" action="ppaction://media"/>
            <a:extLst>
              <a:ext uri="{FF2B5EF4-FFF2-40B4-BE49-F238E27FC236}">
                <a16:creationId xmlns:a16="http://schemas.microsoft.com/office/drawing/2014/main" id="{16483576-2CB4-4EF9-A2C1-E2008688C38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9776" y="1230795"/>
            <a:ext cx="10861320" cy="5230513"/>
          </a:xfrm>
          <a:prstGeom prst="rect">
            <a:avLst/>
          </a:prstGeom>
        </p:spPr>
      </p:pic>
      <p:cxnSp>
        <p:nvCxnSpPr>
          <p:cNvPr id="13" name="Straight Connector 6">
            <a:extLst>
              <a:ext uri="{FF2B5EF4-FFF2-40B4-BE49-F238E27FC236}">
                <a16:creationId xmlns:a16="http://schemas.microsoft.com/office/drawing/2014/main" id="{E12350F3-DB83-413A-980B-1CEB92498664}"/>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453265" y="1570814"/>
            <a:ext cx="0" cy="3710227"/>
          </a:xfrm>
          <a:prstGeom prst="line">
            <a:avLst/>
          </a:prstGeom>
          <a:ln>
            <a:solidFill>
              <a:srgbClr val="FF9300"/>
            </a:solidFill>
          </a:ln>
        </p:spPr>
        <p:style>
          <a:lnRef idx="1">
            <a:schemeClr val="accent1"/>
          </a:lnRef>
          <a:fillRef idx="0">
            <a:schemeClr val="accent1"/>
          </a:fillRef>
          <a:effectRef idx="0">
            <a:schemeClr val="accent1"/>
          </a:effectRef>
          <a:fontRef idx="minor">
            <a:schemeClr val="tx1"/>
          </a:fontRef>
        </p:style>
      </p:cxnSp>
      <p:sp>
        <p:nvSpPr>
          <p:cNvPr id="3" name="CuadroTexto 2">
            <a:extLst>
              <a:ext uri="{FF2B5EF4-FFF2-40B4-BE49-F238E27FC236}">
                <a16:creationId xmlns:a16="http://schemas.microsoft.com/office/drawing/2014/main" id="{E6CC7007-BF56-4134-BE04-708AAEB36FFA}"/>
              </a:ext>
            </a:extLst>
          </p:cNvPr>
          <p:cNvSpPr txBox="1"/>
          <p:nvPr/>
        </p:nvSpPr>
        <p:spPr>
          <a:xfrm>
            <a:off x="8763405" y="1955125"/>
            <a:ext cx="2994991" cy="92333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s-ES" dirty="0">
                <a:latin typeface="Segoe UI Light" panose="020B0502040204020203" pitchFamily="34" charset="0"/>
                <a:cs typeface="Segoe UI Light" panose="020B0502040204020203" pitchFamily="34" charset="0"/>
              </a:rPr>
              <a:t>El servicio puede enriquecerse con niveles de protección</a:t>
            </a:r>
            <a:endParaRPr lang="es-CO" dirty="0">
              <a:latin typeface="Segoe UI Light" panose="020B0502040204020203" pitchFamily="34" charset="0"/>
              <a:cs typeface="Segoe UI Light" panose="020B0502040204020203" pitchFamily="34" charset="0"/>
            </a:endParaRPr>
          </a:p>
        </p:txBody>
      </p:sp>
      <p:cxnSp>
        <p:nvCxnSpPr>
          <p:cNvPr id="5" name="Conector recto de flecha 4">
            <a:extLst>
              <a:ext uri="{FF2B5EF4-FFF2-40B4-BE49-F238E27FC236}">
                <a16:creationId xmlns:a16="http://schemas.microsoft.com/office/drawing/2014/main" id="{9357D1FE-CEC9-41D1-A874-B65005B81A5C}"/>
              </a:ext>
            </a:extLst>
          </p:cNvPr>
          <p:cNvCxnSpPr>
            <a:cxnSpLocks/>
            <a:stCxn id="3" idx="1"/>
          </p:cNvCxnSpPr>
          <p:nvPr/>
        </p:nvCxnSpPr>
        <p:spPr>
          <a:xfrm flipH="1">
            <a:off x="3220279" y="2416790"/>
            <a:ext cx="5543126" cy="511940"/>
          </a:xfrm>
          <a:prstGeom prst="straightConnector1">
            <a:avLst/>
          </a:prstGeom>
          <a:ln w="57150">
            <a:solidFill>
              <a:srgbClr val="0070C0"/>
            </a:solidFill>
            <a:prstDash val="lgDashDot"/>
            <a:tailEnd type="triangle"/>
          </a:ln>
        </p:spPr>
        <p:style>
          <a:lnRef idx="1">
            <a:schemeClr val="accent1"/>
          </a:lnRef>
          <a:fillRef idx="0">
            <a:schemeClr val="accent1"/>
          </a:fillRef>
          <a:effectRef idx="0">
            <a:schemeClr val="accent1"/>
          </a:effectRef>
          <a:fontRef idx="minor">
            <a:schemeClr val="tx1"/>
          </a:fontRef>
        </p:style>
      </p:cxnSp>
      <p:sp>
        <p:nvSpPr>
          <p:cNvPr id="10" name="CuadroTexto 9">
            <a:extLst>
              <a:ext uri="{FF2B5EF4-FFF2-40B4-BE49-F238E27FC236}">
                <a16:creationId xmlns:a16="http://schemas.microsoft.com/office/drawing/2014/main" id="{F2273E24-2E25-484B-BBDC-3368459541FE}"/>
              </a:ext>
            </a:extLst>
          </p:cNvPr>
          <p:cNvSpPr txBox="1"/>
          <p:nvPr/>
        </p:nvSpPr>
        <p:spPr>
          <a:xfrm>
            <a:off x="8763405" y="3269491"/>
            <a:ext cx="2994991" cy="120032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s-ES" dirty="0">
                <a:latin typeface="Segoe UI Light" panose="020B0502040204020203" pitchFamily="34" charset="0"/>
                <a:cs typeface="Segoe UI Light" panose="020B0502040204020203" pitchFamily="34" charset="0"/>
              </a:rPr>
              <a:t>Indica que un método define una operación que es parte de un contrato de servicio en una aplicación  (WCF)</a:t>
            </a:r>
            <a:endParaRPr lang="es-CO" dirty="0">
              <a:latin typeface="Segoe UI Light" panose="020B0502040204020203" pitchFamily="34" charset="0"/>
              <a:cs typeface="Segoe UI Light" panose="020B0502040204020203" pitchFamily="34" charset="0"/>
            </a:endParaRPr>
          </a:p>
        </p:txBody>
      </p:sp>
      <p:cxnSp>
        <p:nvCxnSpPr>
          <p:cNvPr id="12" name="Conector recto de flecha 11">
            <a:extLst>
              <a:ext uri="{FF2B5EF4-FFF2-40B4-BE49-F238E27FC236}">
                <a16:creationId xmlns:a16="http://schemas.microsoft.com/office/drawing/2014/main" id="{F8C69209-7BAA-4B5B-A20C-074980C2AC11}"/>
              </a:ext>
            </a:extLst>
          </p:cNvPr>
          <p:cNvCxnSpPr>
            <a:cxnSpLocks/>
            <a:stCxn id="10" idx="1"/>
          </p:cNvCxnSpPr>
          <p:nvPr/>
        </p:nvCxnSpPr>
        <p:spPr>
          <a:xfrm flipH="1">
            <a:off x="3609495" y="3869656"/>
            <a:ext cx="5153910" cy="600164"/>
          </a:xfrm>
          <a:prstGeom prst="straightConnector1">
            <a:avLst/>
          </a:prstGeom>
          <a:ln w="57150">
            <a:prstDash val="lgDash"/>
            <a:tailEnd type="triangle"/>
          </a:ln>
        </p:spPr>
        <p:style>
          <a:lnRef idx="2">
            <a:schemeClr val="accent2"/>
          </a:lnRef>
          <a:fillRef idx="1">
            <a:schemeClr val="lt1"/>
          </a:fillRef>
          <a:effectRef idx="0">
            <a:schemeClr val="accent2"/>
          </a:effectRef>
          <a:fontRef idx="minor">
            <a:schemeClr val="dk1"/>
          </a:fontRef>
        </p:style>
      </p:cxnSp>
      <p:sp>
        <p:nvSpPr>
          <p:cNvPr id="8" name="CuadroTexto 7">
            <a:extLst>
              <a:ext uri="{FF2B5EF4-FFF2-40B4-BE49-F238E27FC236}">
                <a16:creationId xmlns:a16="http://schemas.microsoft.com/office/drawing/2014/main" id="{F06A24B9-FB01-4CE6-A35D-484B1BAD86F7}"/>
              </a:ext>
            </a:extLst>
          </p:cNvPr>
          <p:cNvSpPr txBox="1"/>
          <p:nvPr/>
        </p:nvSpPr>
        <p:spPr>
          <a:xfrm>
            <a:off x="3609495" y="202727"/>
            <a:ext cx="5291064" cy="738664"/>
          </a:xfrm>
          <a:prstGeom prst="rect">
            <a:avLst/>
          </a:prstGeom>
          <a:noFill/>
        </p:spPr>
        <p:txBody>
          <a:bodyPr wrap="none" rtlCol="0">
            <a:spAutoFit/>
          </a:bodyPr>
          <a:lstStyle/>
          <a:p>
            <a:r>
              <a:rPr lang="es-ES" sz="4200" dirty="0">
                <a:latin typeface="Segoe UI Light" panose="020B0502040204020203" pitchFamily="34" charset="0"/>
                <a:cs typeface="Segoe UI Light" panose="020B0502040204020203" pitchFamily="34" charset="0"/>
              </a:rPr>
              <a:t>Define el Servicio WCF</a:t>
            </a:r>
            <a:endParaRPr lang="es-CO" sz="42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7132661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par>
                          <p:cTn id="15" fill="hold">
                            <p:stCondLst>
                              <p:cond delay="0"/>
                            </p:stCondLst>
                            <p:childTnLst>
                              <p:par>
                                <p:cTn id="16" presetID="1" presetClass="mediacall" presetSubtype="0" fill="hold" nodeType="afterEffect">
                                  <p:stCondLst>
                                    <p:cond delay="0"/>
                                  </p:stCondLst>
                                  <p:childTnLst>
                                    <p:cmd type="call" cmd="playFrom(0.0)">
                                      <p:cBhvr>
                                        <p:cTn id="17" dur="8408"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8" fill="remove" display="0">
                  <p:stCondLst>
                    <p:cond delay="indefinite"/>
                  </p:stCondLst>
                </p:cTn>
                <p:tgtEl>
                  <p:spTgt spid="19"/>
                </p:tgtEl>
              </p:cMediaNode>
            </p:video>
            <p:seq concurrent="1" nextAc="seek">
              <p:cTn id="19" restart="whenNotActive" fill="hold" evtFilter="cancelBubble" nodeType="interactiveSeq">
                <p:stCondLst>
                  <p:cond evt="onClick" delay="0">
                    <p:tgtEl>
                      <p:spTgt spid="19"/>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19"/>
                                        </p:tgtEl>
                                      </p:cBhvr>
                                    </p:cmd>
                                  </p:childTnLst>
                                </p:cTn>
                              </p:par>
                            </p:childTnLst>
                          </p:cTn>
                        </p:par>
                      </p:childTnLst>
                    </p:cTn>
                  </p:par>
                </p:childTnLst>
              </p:cTn>
              <p:nextCondLst>
                <p:cond evt="onClick" delay="0">
                  <p:tgtEl>
                    <p:spTgt spid="19"/>
                  </p:tgtEl>
                </p:cond>
              </p:nextCondLst>
            </p:seq>
          </p:childTnLst>
        </p:cTn>
      </p:par>
    </p:tnLst>
    <p:bldLst>
      <p:bldP spid="3"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8" name="Imagen 27">
            <a:extLst>
              <a:ext uri="{FF2B5EF4-FFF2-40B4-BE49-F238E27FC236}">
                <a16:creationId xmlns:a16="http://schemas.microsoft.com/office/drawing/2014/main" id="{D0734A2A-2A5F-45C7-9CA8-3049CDC057AB}"/>
              </a:ext>
            </a:extLst>
          </p:cNvPr>
          <p:cNvPicPr>
            <a:picLocks noChangeAspect="1"/>
          </p:cNvPicPr>
          <p:nvPr/>
        </p:nvPicPr>
        <p:blipFill>
          <a:blip r:embed="rId2"/>
          <a:stretch>
            <a:fillRect/>
          </a:stretch>
        </p:blipFill>
        <p:spPr>
          <a:xfrm>
            <a:off x="299461" y="1319288"/>
            <a:ext cx="8049535" cy="4829721"/>
          </a:xfrm>
          <a:prstGeom prst="rect">
            <a:avLst/>
          </a:prstGeom>
        </p:spPr>
      </p:pic>
      <p:cxnSp>
        <p:nvCxnSpPr>
          <p:cNvPr id="13" name="Straight Connector 6">
            <a:extLst>
              <a:ext uri="{FF2B5EF4-FFF2-40B4-BE49-F238E27FC236}">
                <a16:creationId xmlns:a16="http://schemas.microsoft.com/office/drawing/2014/main" id="{E12350F3-DB83-413A-980B-1CEB92498664}"/>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453265" y="1570814"/>
            <a:ext cx="0" cy="3710227"/>
          </a:xfrm>
          <a:prstGeom prst="line">
            <a:avLst/>
          </a:prstGeom>
          <a:ln>
            <a:solidFill>
              <a:srgbClr val="FF9300"/>
            </a:solidFill>
          </a:ln>
        </p:spPr>
        <p:style>
          <a:lnRef idx="1">
            <a:schemeClr val="accent1"/>
          </a:lnRef>
          <a:fillRef idx="0">
            <a:schemeClr val="accent1"/>
          </a:fillRef>
          <a:effectRef idx="0">
            <a:schemeClr val="accent1"/>
          </a:effectRef>
          <a:fontRef idx="minor">
            <a:schemeClr val="tx1"/>
          </a:fontRef>
        </p:style>
      </p:cxnSp>
      <p:sp>
        <p:nvSpPr>
          <p:cNvPr id="3" name="CuadroTexto 2">
            <a:extLst>
              <a:ext uri="{FF2B5EF4-FFF2-40B4-BE49-F238E27FC236}">
                <a16:creationId xmlns:a16="http://schemas.microsoft.com/office/drawing/2014/main" id="{E6CC7007-BF56-4134-BE04-708AAEB36FFA}"/>
              </a:ext>
            </a:extLst>
          </p:cNvPr>
          <p:cNvSpPr txBox="1"/>
          <p:nvPr/>
        </p:nvSpPr>
        <p:spPr>
          <a:xfrm>
            <a:off x="8763405" y="1173581"/>
            <a:ext cx="2994991" cy="646331"/>
          </a:xfrm>
          <a:prstGeom prst="rect">
            <a:avLst/>
          </a:prstGeom>
          <a:ln w="28575">
            <a:prstDash val="lgDashDotDot"/>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s-ES" dirty="0">
                <a:latin typeface="Segoe UI Light" panose="020B0502040204020203" pitchFamily="34" charset="0"/>
                <a:cs typeface="Segoe UI Light" panose="020B0502040204020203" pitchFamily="34" charset="0"/>
              </a:rPr>
              <a:t>Comportamientos del Servicio</a:t>
            </a:r>
            <a:endParaRPr lang="es-CO" dirty="0">
              <a:latin typeface="Segoe UI Light" panose="020B0502040204020203" pitchFamily="34" charset="0"/>
              <a:cs typeface="Segoe UI Light" panose="020B0502040204020203" pitchFamily="34" charset="0"/>
            </a:endParaRPr>
          </a:p>
        </p:txBody>
      </p:sp>
      <p:sp>
        <p:nvSpPr>
          <p:cNvPr id="10" name="CuadroTexto 9">
            <a:extLst>
              <a:ext uri="{FF2B5EF4-FFF2-40B4-BE49-F238E27FC236}">
                <a16:creationId xmlns:a16="http://schemas.microsoft.com/office/drawing/2014/main" id="{F2273E24-2E25-484B-BBDC-3368459541FE}"/>
              </a:ext>
            </a:extLst>
          </p:cNvPr>
          <p:cNvSpPr txBox="1"/>
          <p:nvPr/>
        </p:nvSpPr>
        <p:spPr>
          <a:xfrm>
            <a:off x="8763404" y="2034873"/>
            <a:ext cx="2994991" cy="646331"/>
          </a:xfrm>
          <a:prstGeom prst="rect">
            <a:avLst/>
          </a:prstGeom>
          <a:ln w="28575">
            <a:solidFill>
              <a:srgbClr val="0070C0"/>
            </a:solidFill>
            <a:prstDash val="dashDot"/>
          </a:ln>
        </p:spPr>
        <p:style>
          <a:lnRef idx="2">
            <a:schemeClr val="accent5"/>
          </a:lnRef>
          <a:fillRef idx="1">
            <a:schemeClr val="lt1"/>
          </a:fillRef>
          <a:effectRef idx="0">
            <a:schemeClr val="accent5"/>
          </a:effectRef>
          <a:fontRef idx="minor">
            <a:schemeClr val="dk1"/>
          </a:fontRef>
        </p:style>
        <p:txBody>
          <a:bodyPr wrap="square" rtlCol="0">
            <a:spAutoFit/>
          </a:bodyPr>
          <a:lstStyle/>
          <a:p>
            <a:r>
              <a:rPr lang="es-ES" dirty="0">
                <a:latin typeface="Segoe UI Light" panose="020B0502040204020203" pitchFamily="34" charset="0"/>
                <a:cs typeface="Segoe UI Light" panose="020B0502040204020203" pitchFamily="34" charset="0"/>
              </a:rPr>
              <a:t>Indica los Metadatos de acceso al servicio</a:t>
            </a:r>
            <a:endParaRPr lang="es-CO" dirty="0">
              <a:latin typeface="Segoe UI Light" panose="020B0502040204020203" pitchFamily="34" charset="0"/>
              <a:cs typeface="Segoe UI Light" panose="020B0502040204020203" pitchFamily="34" charset="0"/>
            </a:endParaRPr>
          </a:p>
        </p:txBody>
      </p:sp>
      <p:sp>
        <p:nvSpPr>
          <p:cNvPr id="8" name="CuadroTexto 7">
            <a:extLst>
              <a:ext uri="{FF2B5EF4-FFF2-40B4-BE49-F238E27FC236}">
                <a16:creationId xmlns:a16="http://schemas.microsoft.com/office/drawing/2014/main" id="{F06A24B9-FB01-4CE6-A35D-484B1BAD86F7}"/>
              </a:ext>
            </a:extLst>
          </p:cNvPr>
          <p:cNvSpPr txBox="1"/>
          <p:nvPr/>
        </p:nvSpPr>
        <p:spPr>
          <a:xfrm>
            <a:off x="2204765" y="441114"/>
            <a:ext cx="7298023" cy="738664"/>
          </a:xfrm>
          <a:prstGeom prst="rect">
            <a:avLst/>
          </a:prstGeom>
          <a:noFill/>
        </p:spPr>
        <p:txBody>
          <a:bodyPr wrap="none" rtlCol="0">
            <a:spAutoFit/>
          </a:bodyPr>
          <a:lstStyle/>
          <a:p>
            <a:r>
              <a:rPr lang="es-ES" sz="4200" dirty="0">
                <a:latin typeface="Segoe UI Light" panose="020B0502040204020203" pitchFamily="34" charset="0"/>
                <a:cs typeface="Segoe UI Light" panose="020B0502040204020203" pitchFamily="34" charset="0"/>
              </a:rPr>
              <a:t>Configuración del Servicio WCF</a:t>
            </a:r>
            <a:endParaRPr lang="es-CO" sz="4200" dirty="0">
              <a:latin typeface="Segoe UI Light" panose="020B0502040204020203" pitchFamily="34" charset="0"/>
              <a:cs typeface="Segoe UI Light" panose="020B0502040204020203" pitchFamily="34" charset="0"/>
            </a:endParaRPr>
          </a:p>
        </p:txBody>
      </p:sp>
      <p:sp>
        <p:nvSpPr>
          <p:cNvPr id="16" name="CuadroTexto 15">
            <a:extLst>
              <a:ext uri="{FF2B5EF4-FFF2-40B4-BE49-F238E27FC236}">
                <a16:creationId xmlns:a16="http://schemas.microsoft.com/office/drawing/2014/main" id="{CC61E51C-50F5-4732-B0F8-30F169885163}"/>
              </a:ext>
            </a:extLst>
          </p:cNvPr>
          <p:cNvSpPr txBox="1"/>
          <p:nvPr/>
        </p:nvSpPr>
        <p:spPr>
          <a:xfrm>
            <a:off x="8763404" y="2964262"/>
            <a:ext cx="2994991" cy="369332"/>
          </a:xfrm>
          <a:prstGeom prst="rect">
            <a:avLst/>
          </a:prstGeom>
          <a:ln w="28575">
            <a:solidFill>
              <a:srgbClr val="00B050"/>
            </a:solidFill>
            <a:prstDash val="lgDashDot"/>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s-ES" dirty="0">
                <a:latin typeface="Segoe UI Light" panose="020B0502040204020203" pitchFamily="34" charset="0"/>
                <a:cs typeface="Segoe UI Light" panose="020B0502040204020203" pitchFamily="34" charset="0"/>
              </a:rPr>
              <a:t>Esquema de conexión</a:t>
            </a:r>
            <a:endParaRPr lang="es-CO" dirty="0">
              <a:latin typeface="Segoe UI Light" panose="020B0502040204020203" pitchFamily="34" charset="0"/>
              <a:cs typeface="Segoe UI Light" panose="020B0502040204020203" pitchFamily="34" charset="0"/>
            </a:endParaRPr>
          </a:p>
        </p:txBody>
      </p:sp>
      <p:sp>
        <p:nvSpPr>
          <p:cNvPr id="20" name="CuadroTexto 19">
            <a:extLst>
              <a:ext uri="{FF2B5EF4-FFF2-40B4-BE49-F238E27FC236}">
                <a16:creationId xmlns:a16="http://schemas.microsoft.com/office/drawing/2014/main" id="{9F034A71-7F59-4C23-9271-8D203EB85388}"/>
              </a:ext>
            </a:extLst>
          </p:cNvPr>
          <p:cNvSpPr txBox="1"/>
          <p:nvPr/>
        </p:nvSpPr>
        <p:spPr>
          <a:xfrm>
            <a:off x="8763404" y="3726324"/>
            <a:ext cx="2994991" cy="369332"/>
          </a:xfrm>
          <a:prstGeom prst="rect">
            <a:avLst/>
          </a:prstGeom>
          <a:ln w="28575">
            <a:solidFill>
              <a:srgbClr val="7030A0"/>
            </a:solidFill>
            <a:prstDash val="lgDashDot"/>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s-ES" dirty="0">
                <a:latin typeface="Segoe UI Light" panose="020B0502040204020203" pitchFamily="34" charset="0"/>
                <a:cs typeface="Segoe UI Light" panose="020B0502040204020203" pitchFamily="34" charset="0"/>
              </a:rPr>
              <a:t>Compatibilidad de Host</a:t>
            </a:r>
            <a:endParaRPr lang="es-CO" dirty="0">
              <a:latin typeface="Segoe UI Light" panose="020B0502040204020203" pitchFamily="34" charset="0"/>
              <a:cs typeface="Segoe UI Light" panose="020B0502040204020203" pitchFamily="34" charset="0"/>
            </a:endParaRPr>
          </a:p>
        </p:txBody>
      </p:sp>
      <p:sp>
        <p:nvSpPr>
          <p:cNvPr id="24" name="Rectángulo 23">
            <a:extLst>
              <a:ext uri="{FF2B5EF4-FFF2-40B4-BE49-F238E27FC236}">
                <a16:creationId xmlns:a16="http://schemas.microsoft.com/office/drawing/2014/main" id="{BC75428E-F717-4CB6-B541-ABB30F880DB5}"/>
              </a:ext>
            </a:extLst>
          </p:cNvPr>
          <p:cNvSpPr/>
          <p:nvPr/>
        </p:nvSpPr>
        <p:spPr>
          <a:xfrm>
            <a:off x="503584" y="1696278"/>
            <a:ext cx="7845412" cy="2399378"/>
          </a:xfrm>
          <a:prstGeom prst="rect">
            <a:avLst/>
          </a:prstGeom>
          <a:noFill/>
          <a:ln w="28575">
            <a:prstDash val="lgDashDot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s-CO">
              <a:ln>
                <a:solidFill>
                  <a:srgbClr val="00B050"/>
                </a:solidFill>
                <a:prstDash val="lgDash"/>
              </a:ln>
            </a:endParaRPr>
          </a:p>
        </p:txBody>
      </p:sp>
      <p:sp>
        <p:nvSpPr>
          <p:cNvPr id="25" name="Rectángulo 24">
            <a:extLst>
              <a:ext uri="{FF2B5EF4-FFF2-40B4-BE49-F238E27FC236}">
                <a16:creationId xmlns:a16="http://schemas.microsoft.com/office/drawing/2014/main" id="{E94A9F33-F3F7-4BDA-8A7F-E72B6F43B0D7}"/>
              </a:ext>
            </a:extLst>
          </p:cNvPr>
          <p:cNvSpPr/>
          <p:nvPr/>
        </p:nvSpPr>
        <p:spPr>
          <a:xfrm>
            <a:off x="503584" y="4174435"/>
            <a:ext cx="7845412" cy="940904"/>
          </a:xfrm>
          <a:prstGeom prst="rect">
            <a:avLst/>
          </a:prstGeom>
          <a:noFill/>
          <a:ln w="28575">
            <a:solidFill>
              <a:srgbClr val="00B05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6" name="Rectángulo 25">
            <a:extLst>
              <a:ext uri="{FF2B5EF4-FFF2-40B4-BE49-F238E27FC236}">
                <a16:creationId xmlns:a16="http://schemas.microsoft.com/office/drawing/2014/main" id="{B4B13B21-4E82-4487-9FC6-314B99FB2513}"/>
              </a:ext>
            </a:extLst>
          </p:cNvPr>
          <p:cNvSpPr/>
          <p:nvPr/>
        </p:nvSpPr>
        <p:spPr>
          <a:xfrm>
            <a:off x="993913" y="2398643"/>
            <a:ext cx="7248939" cy="1073427"/>
          </a:xfrm>
          <a:prstGeom prst="rect">
            <a:avLst/>
          </a:prstGeom>
          <a:noFill/>
          <a:ln w="28575">
            <a:solidFill>
              <a:srgbClr val="0070C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7" name="CuadroTexto 26">
            <a:extLst>
              <a:ext uri="{FF2B5EF4-FFF2-40B4-BE49-F238E27FC236}">
                <a16:creationId xmlns:a16="http://schemas.microsoft.com/office/drawing/2014/main" id="{58CFE5C5-163D-4513-8F58-0EC203301084}"/>
              </a:ext>
            </a:extLst>
          </p:cNvPr>
          <p:cNvSpPr txBox="1"/>
          <p:nvPr/>
        </p:nvSpPr>
        <p:spPr>
          <a:xfrm>
            <a:off x="532159" y="5237004"/>
            <a:ext cx="7845412" cy="624687"/>
          </a:xfrm>
          <a:prstGeom prst="rect">
            <a:avLst/>
          </a:prstGeom>
          <a:noFill/>
          <a:ln w="28575">
            <a:solidFill>
              <a:srgbClr val="7030A0"/>
            </a:solidFill>
            <a:prstDash val="lgDashDot"/>
          </a:ln>
        </p:spPr>
        <p:style>
          <a:lnRef idx="2">
            <a:schemeClr val="accent1"/>
          </a:lnRef>
          <a:fillRef idx="1">
            <a:schemeClr val="lt1"/>
          </a:fillRef>
          <a:effectRef idx="0">
            <a:schemeClr val="accent1"/>
          </a:effectRef>
          <a:fontRef idx="minor">
            <a:schemeClr val="dk1"/>
          </a:fontRef>
        </p:style>
        <p:txBody>
          <a:bodyPr wrap="square" rtlCol="0">
            <a:spAutoFit/>
          </a:bodyPr>
          <a:lstStyle/>
          <a:p>
            <a:endParaRPr lang="es-CO"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7357230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 grpId="0" animBg="1"/>
      <p:bldP spid="16" grpId="0" animBg="1"/>
      <p:bldP spid="20" grpId="0" animBg="1"/>
      <p:bldP spid="24" grpId="0" animBg="1"/>
      <p:bldP spid="25" grpId="0" animBg="1"/>
      <p:bldP spid="26" grpId="0" animBg="1"/>
      <p:bldP spid="2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2CD5D501-DBA3-4380-96E8-BD00D430E0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5719"/>
            <a:ext cx="12192000" cy="6893719"/>
          </a:xfrm>
          <a:prstGeom prst="rect">
            <a:avLst/>
          </a:prstGeom>
        </p:spPr>
      </p:pic>
      <p:sp>
        <p:nvSpPr>
          <p:cNvPr id="8" name="Rectángulo 7">
            <a:extLst>
              <a:ext uri="{FF2B5EF4-FFF2-40B4-BE49-F238E27FC236}">
                <a16:creationId xmlns:a16="http://schemas.microsoft.com/office/drawing/2014/main" id="{53721DB1-0FAB-497C-95D0-7F762F1D7E46}"/>
              </a:ext>
            </a:extLst>
          </p:cNvPr>
          <p:cNvSpPr/>
          <p:nvPr/>
        </p:nvSpPr>
        <p:spPr>
          <a:xfrm>
            <a:off x="0" y="-35719"/>
            <a:ext cx="12192000" cy="6893719"/>
          </a:xfrm>
          <a:prstGeom prst="rect">
            <a:avLst/>
          </a:prstGeom>
          <a:solidFill>
            <a:schemeClr val="bg2">
              <a:lumMod val="90000"/>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 name="CuadroTexto 1">
            <a:extLst>
              <a:ext uri="{FF2B5EF4-FFF2-40B4-BE49-F238E27FC236}">
                <a16:creationId xmlns:a16="http://schemas.microsoft.com/office/drawing/2014/main" id="{FAF1E2D9-AF51-4895-B1A3-A3C1BDA88447}"/>
              </a:ext>
            </a:extLst>
          </p:cNvPr>
          <p:cNvSpPr txBox="1"/>
          <p:nvPr/>
        </p:nvSpPr>
        <p:spPr>
          <a:xfrm>
            <a:off x="2457450" y="2531119"/>
            <a:ext cx="7295523" cy="1446550"/>
          </a:xfrm>
          <a:prstGeom prst="rect">
            <a:avLst/>
          </a:prstGeom>
          <a:noFill/>
        </p:spPr>
        <p:txBody>
          <a:bodyPr wrap="none" rtlCol="0">
            <a:spAutoFit/>
          </a:bodyPr>
          <a:lstStyle/>
          <a:p>
            <a:r>
              <a:rPr lang="es-CO" sz="4400" b="1" dirty="0">
                <a:solidFill>
                  <a:schemeClr val="accent4">
                    <a:lumMod val="20000"/>
                    <a:lumOff val="80000"/>
                  </a:schemeClr>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rPr>
              <a:t>Demo: </a:t>
            </a:r>
          </a:p>
          <a:p>
            <a:r>
              <a:rPr lang="es-CO" sz="4400" b="1" dirty="0">
                <a:solidFill>
                  <a:schemeClr val="accent4">
                    <a:lumMod val="20000"/>
                    <a:lumOff val="80000"/>
                  </a:schemeClr>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rPr>
              <a:t>	programación básica WCF</a:t>
            </a:r>
          </a:p>
        </p:txBody>
      </p:sp>
    </p:spTree>
    <p:extLst>
      <p:ext uri="{BB962C8B-B14F-4D97-AF65-F5344CB8AC3E}">
        <p14:creationId xmlns:p14="http://schemas.microsoft.com/office/powerpoint/2010/main" val="14250723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Text Placeholder 4"/>
          <p:cNvSpPr txBox="1">
            <a:spLocks/>
          </p:cNvSpPr>
          <p:nvPr/>
        </p:nvSpPr>
        <p:spPr>
          <a:xfrm>
            <a:off x="642053" y="4770526"/>
            <a:ext cx="9488374" cy="448986"/>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353" dirty="0">
                <a:solidFill>
                  <a:schemeClr val="tx1">
                    <a:lumMod val="75000"/>
                    <a:lumOff val="25000"/>
                  </a:schemeClr>
                </a:solidFill>
              </a:rPr>
              <a:t>Sergio Andrés Vargas Acosta</a:t>
            </a:r>
          </a:p>
        </p:txBody>
      </p:sp>
      <p:pic>
        <p:nvPicPr>
          <p:cNvPr id="7" name="Picture 2" descr="Full_logo_white"/>
          <p:cNvPicPr>
            <a:picLocks noChangeAspect="1" noChangeArrowheads="1"/>
          </p:cNvPicPr>
          <p:nvPr/>
        </p:nvPicPr>
        <p:blipFill rotWithShape="1">
          <a:blip r:embed="rId3" cstate="print">
            <a:duotone>
              <a:prstClr val="black"/>
              <a:schemeClr val="accent5">
                <a:tint val="45000"/>
                <a:satMod val="400000"/>
              </a:schemeClr>
            </a:duotone>
            <a:extLst>
              <a:ext uri="{28A0092B-C50C-407E-A947-70E740481C1C}">
                <a14:useLocalDpi xmlns:a14="http://schemas.microsoft.com/office/drawing/2010/main" val="0"/>
              </a:ext>
            </a:extLst>
          </a:blip>
          <a:srcRect l="76528" t="-9076" b="-1"/>
          <a:stretch/>
        </p:blipFill>
        <p:spPr bwMode="auto">
          <a:xfrm>
            <a:off x="801127" y="4244361"/>
            <a:ext cx="489540" cy="420862"/>
          </a:xfrm>
          <a:prstGeom prst="rect">
            <a:avLst/>
          </a:prstGeom>
          <a:noFill/>
          <a:extLst/>
        </p:spPr>
      </p:pic>
      <p:sp>
        <p:nvSpPr>
          <p:cNvPr id="8" name="Text Placeholder 4"/>
          <p:cNvSpPr txBox="1">
            <a:spLocks/>
          </p:cNvSpPr>
          <p:nvPr/>
        </p:nvSpPr>
        <p:spPr>
          <a:xfrm>
            <a:off x="417918" y="5189350"/>
            <a:ext cx="9488374" cy="895762"/>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MX" sz="1961" dirty="0">
                <a:solidFill>
                  <a:schemeClr val="tx1">
                    <a:lumMod val="75000"/>
                    <a:lumOff val="25000"/>
                  </a:schemeClr>
                </a:solidFill>
              </a:rPr>
              <a:t>Microsoft </a:t>
            </a:r>
            <a:r>
              <a:rPr lang="es-CO" sz="1961" dirty="0" err="1">
                <a:solidFill>
                  <a:schemeClr val="tx1">
                    <a:lumMod val="75000"/>
                    <a:lumOff val="25000"/>
                  </a:schemeClr>
                </a:solidFill>
              </a:rPr>
              <a:t>Certified</a:t>
            </a:r>
            <a:r>
              <a:rPr lang="es-CO" sz="1961" dirty="0">
                <a:solidFill>
                  <a:schemeClr val="tx1">
                    <a:lumMod val="75000"/>
                    <a:lumOff val="25000"/>
                  </a:schemeClr>
                </a:solidFill>
              </a:rPr>
              <a:t> </a:t>
            </a:r>
            <a:r>
              <a:rPr lang="es-CO" sz="1961" dirty="0" err="1">
                <a:solidFill>
                  <a:schemeClr val="tx1">
                    <a:lumMod val="75000"/>
                    <a:lumOff val="25000"/>
                  </a:schemeClr>
                </a:solidFill>
              </a:rPr>
              <a:t>Solution</a:t>
            </a:r>
            <a:r>
              <a:rPr lang="es-CO" sz="1961" dirty="0">
                <a:solidFill>
                  <a:schemeClr val="tx1">
                    <a:lumMod val="75000"/>
                    <a:lumOff val="25000"/>
                  </a:schemeClr>
                </a:solidFill>
              </a:rPr>
              <a:t> </a:t>
            </a:r>
            <a:r>
              <a:rPr lang="es-CO" sz="1961" dirty="0" err="1">
                <a:solidFill>
                  <a:schemeClr val="tx1">
                    <a:lumMod val="75000"/>
                    <a:lumOff val="25000"/>
                  </a:schemeClr>
                </a:solidFill>
              </a:rPr>
              <a:t>Architec</a:t>
            </a:r>
            <a:endParaRPr lang="en-US" sz="1961" dirty="0">
              <a:solidFill>
                <a:schemeClr val="tx1">
                  <a:lumMod val="75000"/>
                  <a:lumOff val="25000"/>
                </a:schemeClr>
              </a:solidFill>
            </a:endParaRPr>
          </a:p>
        </p:txBody>
      </p:sp>
      <p:sp>
        <p:nvSpPr>
          <p:cNvPr id="12" name="Text Placeholder 4"/>
          <p:cNvSpPr txBox="1">
            <a:spLocks/>
          </p:cNvSpPr>
          <p:nvPr/>
        </p:nvSpPr>
        <p:spPr>
          <a:xfrm>
            <a:off x="1290667" y="4191323"/>
            <a:ext cx="3476307" cy="282693"/>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CO" sz="3138" dirty="0">
                <a:solidFill>
                  <a:schemeClr val="tx1">
                    <a:lumMod val="75000"/>
                    <a:lumOff val="25000"/>
                  </a:schemeClr>
                </a:solidFill>
              </a:rPr>
              <a:t>@</a:t>
            </a:r>
            <a:r>
              <a:rPr lang="es-CO" sz="3138" dirty="0" err="1">
                <a:solidFill>
                  <a:schemeClr val="tx1">
                    <a:lumMod val="75000"/>
                    <a:lumOff val="25000"/>
                  </a:schemeClr>
                </a:solidFill>
              </a:rPr>
              <a:t>serandvaraco</a:t>
            </a:r>
            <a:endParaRPr lang="en-US" sz="3138" dirty="0">
              <a:solidFill>
                <a:schemeClr val="tx1">
                  <a:lumMod val="75000"/>
                  <a:lumOff val="25000"/>
                </a:schemeClr>
              </a:solidFill>
            </a:endParaRPr>
          </a:p>
          <a:p>
            <a:endParaRPr lang="en-US" sz="3138" dirty="0">
              <a:solidFill>
                <a:schemeClr val="tx1">
                  <a:lumMod val="75000"/>
                  <a:lumOff val="25000"/>
                </a:schemeClr>
              </a:solidFill>
            </a:endParaRPr>
          </a:p>
        </p:txBody>
      </p:sp>
      <p:pic>
        <p:nvPicPr>
          <p:cNvPr id="9" name="Picture 2"/>
          <p:cNvPicPr>
            <a:picLocks noChangeAspect="1" noChangeArrowheads="1"/>
          </p:cNvPicPr>
          <p:nvPr/>
        </p:nvPicPr>
        <p:blipFill rotWithShape="1">
          <a:blip r:embed="rId4"/>
          <a:srcRect l="19753" r="30866" b="22622"/>
          <a:stretch/>
        </p:blipFill>
        <p:spPr bwMode="auto">
          <a:xfrm rot="5400000">
            <a:off x="6707237" y="635571"/>
            <a:ext cx="4391139" cy="38787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style>
          <a:lnRef idx="0">
            <a:schemeClr val="accent1"/>
          </a:lnRef>
          <a:fillRef idx="3">
            <a:schemeClr val="accent1"/>
          </a:fillRef>
          <a:effectRef idx="3">
            <a:schemeClr val="accent1"/>
          </a:effectRef>
          <a:fontRef idx="minor">
            <a:schemeClr val="lt1"/>
          </a:fontRef>
        </p:style>
      </p:pic>
      <p:sp>
        <p:nvSpPr>
          <p:cNvPr id="11" name="Rectángulo 10"/>
          <p:cNvSpPr/>
          <p:nvPr/>
        </p:nvSpPr>
        <p:spPr>
          <a:xfrm>
            <a:off x="6311808" y="4995019"/>
            <a:ext cx="5181996" cy="1359603"/>
          </a:xfrm>
          <a:prstGeom prst="rect">
            <a:avLst/>
          </a:prstGeom>
        </p:spPr>
        <p:txBody>
          <a:bodyPr wrap="none">
            <a:spAutoFit/>
          </a:bodyPr>
          <a:lstStyle/>
          <a:p>
            <a:r>
              <a:rPr lang="es-MX" sz="2745" b="1" dirty="0">
                <a:solidFill>
                  <a:schemeClr val="tx1">
                    <a:lumMod val="75000"/>
                    <a:lumOff val="25000"/>
                  </a:schemeClr>
                </a:solidFill>
              </a:rPr>
              <a:t>https://github.com/serandvaraco</a:t>
            </a:r>
          </a:p>
          <a:p>
            <a:pPr algn="ctr"/>
            <a:r>
              <a:rPr lang="es-MX" sz="2745" b="1" dirty="0">
                <a:solidFill>
                  <a:schemeClr val="tx1">
                    <a:lumMod val="75000"/>
                    <a:lumOff val="25000"/>
                  </a:schemeClr>
                </a:solidFill>
              </a:rPr>
              <a:t>http://unespacioparanet.com</a:t>
            </a:r>
          </a:p>
          <a:p>
            <a:pPr algn="ctr"/>
            <a:r>
              <a:rPr lang="es-MX" sz="2745" b="1" dirty="0">
                <a:solidFill>
                  <a:schemeClr val="tx1">
                    <a:lumMod val="75000"/>
                    <a:lumOff val="25000"/>
                  </a:schemeClr>
                </a:solidFill>
              </a:rPr>
              <a:t>http://fb.com/unespacioparanet</a:t>
            </a:r>
          </a:p>
        </p:txBody>
      </p:sp>
    </p:spTree>
    <p:extLst>
      <p:ext uri="{BB962C8B-B14F-4D97-AF65-F5344CB8AC3E}">
        <p14:creationId xmlns:p14="http://schemas.microsoft.com/office/powerpoint/2010/main" val="37476139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CBC18B23-414A-44E5-8D15-D112102EAFFC}"/>
              </a:ext>
            </a:extLst>
          </p:cNvPr>
          <p:cNvSpPr txBox="1"/>
          <p:nvPr/>
        </p:nvSpPr>
        <p:spPr>
          <a:xfrm>
            <a:off x="781050" y="495300"/>
            <a:ext cx="10717530" cy="769441"/>
          </a:xfrm>
          <a:prstGeom prst="rect">
            <a:avLst/>
          </a:prstGeom>
          <a:noFill/>
        </p:spPr>
        <p:txBody>
          <a:bodyPr wrap="square" rtlCol="0">
            <a:spAutoFit/>
          </a:bodyPr>
          <a:lstStyle/>
          <a:p>
            <a:r>
              <a:rPr lang="es-CO" sz="4400" dirty="0">
                <a:solidFill>
                  <a:schemeClr val="accent1">
                    <a:lumMod val="50000"/>
                  </a:schemeClr>
                </a:solidFill>
                <a:latin typeface="Segoe UI Light" panose="020B0502040204020203" pitchFamily="34" charset="0"/>
                <a:cs typeface="Segoe UI Light" panose="020B0502040204020203" pitchFamily="34" charset="0"/>
              </a:rPr>
              <a:t>Contrato de datos</a:t>
            </a:r>
          </a:p>
        </p:txBody>
      </p:sp>
      <p:sp>
        <p:nvSpPr>
          <p:cNvPr id="3" name="CuadroTexto 2">
            <a:extLst>
              <a:ext uri="{FF2B5EF4-FFF2-40B4-BE49-F238E27FC236}">
                <a16:creationId xmlns:a16="http://schemas.microsoft.com/office/drawing/2014/main" id="{33005789-34A6-4AF8-91C4-4D8CBA416C31}"/>
              </a:ext>
            </a:extLst>
          </p:cNvPr>
          <p:cNvSpPr txBox="1"/>
          <p:nvPr/>
        </p:nvSpPr>
        <p:spPr>
          <a:xfrm>
            <a:off x="1668780" y="2606040"/>
            <a:ext cx="184731" cy="369332"/>
          </a:xfrm>
          <a:prstGeom prst="rect">
            <a:avLst/>
          </a:prstGeom>
          <a:noFill/>
        </p:spPr>
        <p:txBody>
          <a:bodyPr wrap="none" rtlCol="0">
            <a:spAutoFit/>
          </a:bodyPr>
          <a:lstStyle/>
          <a:p>
            <a:endParaRPr lang="es-CO" dirty="0"/>
          </a:p>
        </p:txBody>
      </p:sp>
      <p:sp>
        <p:nvSpPr>
          <p:cNvPr id="4" name="CuadroTexto 3">
            <a:extLst>
              <a:ext uri="{FF2B5EF4-FFF2-40B4-BE49-F238E27FC236}">
                <a16:creationId xmlns:a16="http://schemas.microsoft.com/office/drawing/2014/main" id="{6D2BB306-E072-4FD4-ACD1-01302248A818}"/>
              </a:ext>
            </a:extLst>
          </p:cNvPr>
          <p:cNvSpPr txBox="1"/>
          <p:nvPr/>
        </p:nvSpPr>
        <p:spPr>
          <a:xfrm>
            <a:off x="1280160" y="2308860"/>
            <a:ext cx="9235440" cy="2554545"/>
          </a:xfrm>
          <a:prstGeom prst="rect">
            <a:avLst/>
          </a:prstGeom>
          <a:noFill/>
        </p:spPr>
        <p:txBody>
          <a:bodyPr wrap="square" rtlCol="0">
            <a:spAutoFit/>
          </a:bodyPr>
          <a:lstStyle/>
          <a:p>
            <a:r>
              <a:rPr lang="es-ES" sz="4000" dirty="0">
                <a:latin typeface="Segoe UI Light" panose="020B0502040204020203" pitchFamily="34" charset="0"/>
                <a:cs typeface="Segoe UI Light" panose="020B0502040204020203" pitchFamily="34" charset="0"/>
              </a:rPr>
              <a:t>Un contrato de datos es un acuerdo formal entre un servicio y un cliente que abstractamente describe los datos que se van a intercambiar.</a:t>
            </a:r>
            <a:endParaRPr lang="es-CO" sz="40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3496235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60A63881-A381-46FD-AA84-4956D3ACD2B3}"/>
              </a:ext>
            </a:extLst>
          </p:cNvPr>
          <p:cNvPicPr>
            <a:picLocks noChangeAspect="1"/>
          </p:cNvPicPr>
          <p:nvPr/>
        </p:nvPicPr>
        <p:blipFill>
          <a:blip r:embed="rId2"/>
          <a:stretch>
            <a:fillRect/>
          </a:stretch>
        </p:blipFill>
        <p:spPr>
          <a:xfrm>
            <a:off x="643467" y="807840"/>
            <a:ext cx="7486405" cy="5238933"/>
          </a:xfrm>
          <a:prstGeom prst="rect">
            <a:avLst/>
          </a:prstGeom>
        </p:spPr>
      </p:pic>
      <p:sp>
        <p:nvSpPr>
          <p:cNvPr id="2" name="CuadroTexto 1">
            <a:extLst>
              <a:ext uri="{FF2B5EF4-FFF2-40B4-BE49-F238E27FC236}">
                <a16:creationId xmlns:a16="http://schemas.microsoft.com/office/drawing/2014/main" id="{2ED85282-53FD-48B2-80F4-FF5B4406B831}"/>
              </a:ext>
            </a:extLst>
          </p:cNvPr>
          <p:cNvSpPr txBox="1"/>
          <p:nvPr/>
        </p:nvSpPr>
        <p:spPr>
          <a:xfrm>
            <a:off x="8444204" y="640081"/>
            <a:ext cx="3141664" cy="5574451"/>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a:solidFill>
                  <a:schemeClr val="tx1"/>
                </a:solidFill>
                <a:latin typeface="+mj-lt"/>
                <a:ea typeface="+mj-ea"/>
                <a:cs typeface="+mj-cs"/>
              </a:rPr>
              <a:t>Definiciones </a:t>
            </a:r>
          </a:p>
        </p:txBody>
      </p:sp>
    </p:spTree>
    <p:extLst>
      <p:ext uri="{BB962C8B-B14F-4D97-AF65-F5344CB8AC3E}">
        <p14:creationId xmlns:p14="http://schemas.microsoft.com/office/powerpoint/2010/main" val="34037161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4AC5506-6312-4701-8D3C-40187889A94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4">
            <a:extLst>
              <a:ext uri="{FF2B5EF4-FFF2-40B4-BE49-F238E27FC236}">
                <a16:creationId xmlns:a16="http://schemas.microsoft.com/office/drawing/2014/main" id="{2F25ECB6-85B1-4BC3-9477-DF0A209CB6C0}"/>
              </a:ext>
            </a:extLst>
          </p:cNvPr>
          <p:cNvPicPr>
            <a:picLocks noChangeAspect="1"/>
          </p:cNvPicPr>
          <p:nvPr/>
        </p:nvPicPr>
        <p:blipFill>
          <a:blip r:embed="rId2"/>
          <a:stretch>
            <a:fillRect/>
          </a:stretch>
        </p:blipFill>
        <p:spPr>
          <a:xfrm>
            <a:off x="2694039" y="1675227"/>
            <a:ext cx="6803921" cy="4394199"/>
          </a:xfrm>
          <a:prstGeom prst="rect">
            <a:avLst/>
          </a:prstGeom>
        </p:spPr>
      </p:pic>
      <p:sp>
        <p:nvSpPr>
          <p:cNvPr id="4" name="CuadroTexto 3">
            <a:extLst>
              <a:ext uri="{FF2B5EF4-FFF2-40B4-BE49-F238E27FC236}">
                <a16:creationId xmlns:a16="http://schemas.microsoft.com/office/drawing/2014/main" id="{CD1390CA-7BFE-4D2D-81AE-B8AE9312A437}"/>
              </a:ext>
            </a:extLst>
          </p:cNvPr>
          <p:cNvSpPr txBox="1"/>
          <p:nvPr/>
        </p:nvSpPr>
        <p:spPr>
          <a:xfrm>
            <a:off x="556532" y="643467"/>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200" kern="1200">
                <a:solidFill>
                  <a:schemeClr val="bg1"/>
                </a:solidFill>
                <a:latin typeface="+mj-lt"/>
                <a:ea typeface="+mj-ea"/>
                <a:cs typeface="+mj-cs"/>
              </a:rPr>
              <a:t>Nombres de miembros de datos</a:t>
            </a:r>
          </a:p>
        </p:txBody>
      </p:sp>
    </p:spTree>
    <p:extLst>
      <p:ext uri="{BB962C8B-B14F-4D97-AF65-F5344CB8AC3E}">
        <p14:creationId xmlns:p14="http://schemas.microsoft.com/office/powerpoint/2010/main" val="34803895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EFBBFB1D-6CD2-4302-A57B-A1865A99B1FB}"/>
              </a:ext>
            </a:extLst>
          </p:cNvPr>
          <p:cNvPicPr>
            <a:picLocks noChangeAspect="1"/>
          </p:cNvPicPr>
          <p:nvPr/>
        </p:nvPicPr>
        <p:blipFill>
          <a:blip r:embed="rId2"/>
          <a:stretch>
            <a:fillRect/>
          </a:stretch>
        </p:blipFill>
        <p:spPr>
          <a:xfrm>
            <a:off x="643467" y="672538"/>
            <a:ext cx="4010829" cy="5509537"/>
          </a:xfrm>
          <a:prstGeom prst="rect">
            <a:avLst/>
          </a:prstGeom>
        </p:spPr>
      </p:pic>
      <p:sp>
        <p:nvSpPr>
          <p:cNvPr id="4" name="CuadroTexto 3">
            <a:extLst>
              <a:ext uri="{FF2B5EF4-FFF2-40B4-BE49-F238E27FC236}">
                <a16:creationId xmlns:a16="http://schemas.microsoft.com/office/drawing/2014/main" id="{CD1390CA-7BFE-4D2D-81AE-B8AE9312A437}"/>
              </a:ext>
            </a:extLst>
          </p:cNvPr>
          <p:cNvSpPr txBox="1"/>
          <p:nvPr/>
        </p:nvSpPr>
        <p:spPr>
          <a:xfrm>
            <a:off x="4974335" y="640081"/>
            <a:ext cx="6611533" cy="5574451"/>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a:solidFill>
                  <a:schemeClr val="tx1"/>
                </a:solidFill>
                <a:latin typeface="+mj-lt"/>
                <a:ea typeface="+mj-ea"/>
                <a:cs typeface="+mj-cs"/>
              </a:rPr>
              <a:t>Orden de los miembros de datos</a:t>
            </a:r>
          </a:p>
        </p:txBody>
      </p:sp>
    </p:spTree>
    <p:extLst>
      <p:ext uri="{BB962C8B-B14F-4D97-AF65-F5344CB8AC3E}">
        <p14:creationId xmlns:p14="http://schemas.microsoft.com/office/powerpoint/2010/main" val="2155050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2D44074-0B69-4F0C-A7B3-5645CE40D8E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rgbClr val="473B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uadroTexto 3">
            <a:extLst>
              <a:ext uri="{FF2B5EF4-FFF2-40B4-BE49-F238E27FC236}">
                <a16:creationId xmlns:a16="http://schemas.microsoft.com/office/drawing/2014/main" id="{CD1390CA-7BFE-4D2D-81AE-B8AE9312A437}"/>
              </a:ext>
            </a:extLst>
          </p:cNvPr>
          <p:cNvSpPr txBox="1"/>
          <p:nvPr/>
        </p:nvSpPr>
        <p:spPr>
          <a:xfrm>
            <a:off x="8153399" y="640081"/>
            <a:ext cx="3395133" cy="557445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a:solidFill>
                  <a:srgbClr val="FFFFFF"/>
                </a:solidFill>
                <a:latin typeface="+mj-lt"/>
                <a:ea typeface="+mj-ea"/>
                <a:cs typeface="+mj-cs"/>
              </a:rPr>
              <a:t>Tipos conocidos de contratos</a:t>
            </a:r>
          </a:p>
        </p:txBody>
      </p:sp>
      <p:pic>
        <p:nvPicPr>
          <p:cNvPr id="6" name="Imagen 5">
            <a:extLst>
              <a:ext uri="{FF2B5EF4-FFF2-40B4-BE49-F238E27FC236}">
                <a16:creationId xmlns:a16="http://schemas.microsoft.com/office/drawing/2014/main" id="{2CE33090-298E-4411-83F6-5E3C0E61E6BF}"/>
              </a:ext>
            </a:extLst>
          </p:cNvPr>
          <p:cNvPicPr>
            <a:picLocks noChangeAspect="1"/>
          </p:cNvPicPr>
          <p:nvPr/>
        </p:nvPicPr>
        <p:blipFill>
          <a:blip r:embed="rId3"/>
          <a:stretch>
            <a:fillRect/>
          </a:stretch>
        </p:blipFill>
        <p:spPr>
          <a:xfrm>
            <a:off x="425244" y="640081"/>
            <a:ext cx="7100272" cy="4366259"/>
          </a:xfrm>
          <a:prstGeom prst="rect">
            <a:avLst/>
          </a:prstGeom>
        </p:spPr>
      </p:pic>
    </p:spTree>
    <p:extLst>
      <p:ext uri="{BB962C8B-B14F-4D97-AF65-F5344CB8AC3E}">
        <p14:creationId xmlns:p14="http://schemas.microsoft.com/office/powerpoint/2010/main" val="2459027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Text Placeholder 4"/>
          <p:cNvSpPr txBox="1">
            <a:spLocks/>
          </p:cNvSpPr>
          <p:nvPr/>
        </p:nvSpPr>
        <p:spPr>
          <a:xfrm>
            <a:off x="642053" y="4770526"/>
            <a:ext cx="9488374" cy="448986"/>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353" dirty="0">
                <a:solidFill>
                  <a:schemeClr val="tx1">
                    <a:lumMod val="75000"/>
                    <a:lumOff val="25000"/>
                  </a:schemeClr>
                </a:solidFill>
              </a:rPr>
              <a:t>Sergio Andrés Vargas Acosta</a:t>
            </a:r>
          </a:p>
        </p:txBody>
      </p:sp>
      <p:pic>
        <p:nvPicPr>
          <p:cNvPr id="7" name="Picture 2" descr="Full_logo_white"/>
          <p:cNvPicPr>
            <a:picLocks noChangeAspect="1" noChangeArrowheads="1"/>
          </p:cNvPicPr>
          <p:nvPr/>
        </p:nvPicPr>
        <p:blipFill rotWithShape="1">
          <a:blip r:embed="rId3" cstate="print">
            <a:duotone>
              <a:prstClr val="black"/>
              <a:schemeClr val="accent5">
                <a:tint val="45000"/>
                <a:satMod val="400000"/>
              </a:schemeClr>
            </a:duotone>
            <a:extLst>
              <a:ext uri="{28A0092B-C50C-407E-A947-70E740481C1C}">
                <a14:useLocalDpi xmlns:a14="http://schemas.microsoft.com/office/drawing/2010/main" val="0"/>
              </a:ext>
            </a:extLst>
          </a:blip>
          <a:srcRect l="76528" t="-9076" b="-1"/>
          <a:stretch/>
        </p:blipFill>
        <p:spPr bwMode="auto">
          <a:xfrm>
            <a:off x="801127" y="4244361"/>
            <a:ext cx="489540" cy="420862"/>
          </a:xfrm>
          <a:prstGeom prst="rect">
            <a:avLst/>
          </a:prstGeom>
          <a:noFill/>
          <a:extLst/>
        </p:spPr>
      </p:pic>
      <p:sp>
        <p:nvSpPr>
          <p:cNvPr id="8" name="Text Placeholder 4"/>
          <p:cNvSpPr txBox="1">
            <a:spLocks/>
          </p:cNvSpPr>
          <p:nvPr/>
        </p:nvSpPr>
        <p:spPr>
          <a:xfrm>
            <a:off x="417918" y="5189350"/>
            <a:ext cx="9488374" cy="895762"/>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MX" sz="1961" dirty="0">
                <a:solidFill>
                  <a:schemeClr val="tx1">
                    <a:lumMod val="75000"/>
                    <a:lumOff val="25000"/>
                  </a:schemeClr>
                </a:solidFill>
              </a:rPr>
              <a:t>Microsoft </a:t>
            </a:r>
            <a:r>
              <a:rPr lang="es-CO" sz="1961" dirty="0" err="1">
                <a:solidFill>
                  <a:schemeClr val="tx1">
                    <a:lumMod val="75000"/>
                    <a:lumOff val="25000"/>
                  </a:schemeClr>
                </a:solidFill>
              </a:rPr>
              <a:t>Certified</a:t>
            </a:r>
            <a:r>
              <a:rPr lang="es-CO" sz="1961" dirty="0">
                <a:solidFill>
                  <a:schemeClr val="tx1">
                    <a:lumMod val="75000"/>
                    <a:lumOff val="25000"/>
                  </a:schemeClr>
                </a:solidFill>
              </a:rPr>
              <a:t> </a:t>
            </a:r>
            <a:r>
              <a:rPr lang="es-CO" sz="1961" dirty="0" err="1">
                <a:solidFill>
                  <a:schemeClr val="tx1">
                    <a:lumMod val="75000"/>
                    <a:lumOff val="25000"/>
                  </a:schemeClr>
                </a:solidFill>
              </a:rPr>
              <a:t>Solution</a:t>
            </a:r>
            <a:r>
              <a:rPr lang="es-CO" sz="1961" dirty="0">
                <a:solidFill>
                  <a:schemeClr val="tx1">
                    <a:lumMod val="75000"/>
                    <a:lumOff val="25000"/>
                  </a:schemeClr>
                </a:solidFill>
              </a:rPr>
              <a:t> </a:t>
            </a:r>
            <a:r>
              <a:rPr lang="es-CO" sz="1961" dirty="0" err="1">
                <a:solidFill>
                  <a:schemeClr val="tx1">
                    <a:lumMod val="75000"/>
                    <a:lumOff val="25000"/>
                  </a:schemeClr>
                </a:solidFill>
              </a:rPr>
              <a:t>Architec</a:t>
            </a:r>
            <a:endParaRPr lang="en-US" sz="1961" dirty="0">
              <a:solidFill>
                <a:schemeClr val="tx1">
                  <a:lumMod val="75000"/>
                  <a:lumOff val="25000"/>
                </a:schemeClr>
              </a:solidFill>
            </a:endParaRPr>
          </a:p>
        </p:txBody>
      </p:sp>
      <p:sp>
        <p:nvSpPr>
          <p:cNvPr id="12" name="Text Placeholder 4"/>
          <p:cNvSpPr txBox="1">
            <a:spLocks/>
          </p:cNvSpPr>
          <p:nvPr/>
        </p:nvSpPr>
        <p:spPr>
          <a:xfrm>
            <a:off x="1290667" y="4191323"/>
            <a:ext cx="3476307" cy="282693"/>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CO" sz="3138" dirty="0">
                <a:solidFill>
                  <a:schemeClr val="tx1">
                    <a:lumMod val="75000"/>
                    <a:lumOff val="25000"/>
                  </a:schemeClr>
                </a:solidFill>
              </a:rPr>
              <a:t>@</a:t>
            </a:r>
            <a:r>
              <a:rPr lang="es-CO" sz="3138" dirty="0" err="1">
                <a:solidFill>
                  <a:schemeClr val="tx1">
                    <a:lumMod val="75000"/>
                    <a:lumOff val="25000"/>
                  </a:schemeClr>
                </a:solidFill>
              </a:rPr>
              <a:t>serandvaraco</a:t>
            </a:r>
            <a:endParaRPr lang="en-US" sz="3138" dirty="0">
              <a:solidFill>
                <a:schemeClr val="tx1">
                  <a:lumMod val="75000"/>
                  <a:lumOff val="25000"/>
                </a:schemeClr>
              </a:solidFill>
            </a:endParaRPr>
          </a:p>
          <a:p>
            <a:endParaRPr lang="en-US" sz="3138" dirty="0">
              <a:solidFill>
                <a:schemeClr val="tx1">
                  <a:lumMod val="75000"/>
                  <a:lumOff val="25000"/>
                </a:schemeClr>
              </a:solidFill>
            </a:endParaRPr>
          </a:p>
        </p:txBody>
      </p:sp>
      <p:pic>
        <p:nvPicPr>
          <p:cNvPr id="9" name="Picture 2"/>
          <p:cNvPicPr>
            <a:picLocks noChangeAspect="1" noChangeArrowheads="1"/>
          </p:cNvPicPr>
          <p:nvPr/>
        </p:nvPicPr>
        <p:blipFill rotWithShape="1">
          <a:blip r:embed="rId4"/>
          <a:srcRect l="19753" r="30866" b="22622"/>
          <a:stretch/>
        </p:blipFill>
        <p:spPr bwMode="auto">
          <a:xfrm rot="5400000">
            <a:off x="6707237" y="635571"/>
            <a:ext cx="4391139" cy="38787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style>
          <a:lnRef idx="0">
            <a:schemeClr val="accent1"/>
          </a:lnRef>
          <a:fillRef idx="3">
            <a:schemeClr val="accent1"/>
          </a:fillRef>
          <a:effectRef idx="3">
            <a:schemeClr val="accent1"/>
          </a:effectRef>
          <a:fontRef idx="minor">
            <a:schemeClr val="lt1"/>
          </a:fontRef>
        </p:style>
      </p:pic>
      <p:sp>
        <p:nvSpPr>
          <p:cNvPr id="11" name="Rectángulo 10"/>
          <p:cNvSpPr/>
          <p:nvPr/>
        </p:nvSpPr>
        <p:spPr>
          <a:xfrm>
            <a:off x="6311808" y="4995019"/>
            <a:ext cx="5181996" cy="1359603"/>
          </a:xfrm>
          <a:prstGeom prst="rect">
            <a:avLst/>
          </a:prstGeom>
        </p:spPr>
        <p:txBody>
          <a:bodyPr wrap="none">
            <a:spAutoFit/>
          </a:bodyPr>
          <a:lstStyle/>
          <a:p>
            <a:r>
              <a:rPr lang="es-MX" sz="2745" b="1" dirty="0">
                <a:solidFill>
                  <a:schemeClr val="tx1">
                    <a:lumMod val="75000"/>
                    <a:lumOff val="25000"/>
                  </a:schemeClr>
                </a:solidFill>
              </a:rPr>
              <a:t>https://github.com/serandvaraco</a:t>
            </a:r>
          </a:p>
          <a:p>
            <a:pPr algn="ctr"/>
            <a:r>
              <a:rPr lang="es-MX" sz="2745" b="1" dirty="0">
                <a:solidFill>
                  <a:schemeClr val="tx1">
                    <a:lumMod val="75000"/>
                    <a:lumOff val="25000"/>
                  </a:schemeClr>
                </a:solidFill>
              </a:rPr>
              <a:t>http://unespacioparanet.com</a:t>
            </a:r>
          </a:p>
          <a:p>
            <a:pPr algn="ctr"/>
            <a:r>
              <a:rPr lang="es-MX" sz="2745" b="1" dirty="0">
                <a:solidFill>
                  <a:schemeClr val="tx1">
                    <a:lumMod val="75000"/>
                    <a:lumOff val="25000"/>
                  </a:schemeClr>
                </a:solidFill>
              </a:rPr>
              <a:t>http://fb.com/unespacioparanet</a:t>
            </a:r>
          </a:p>
        </p:txBody>
      </p:sp>
    </p:spTree>
    <p:extLst>
      <p:ext uri="{BB962C8B-B14F-4D97-AF65-F5344CB8AC3E}">
        <p14:creationId xmlns:p14="http://schemas.microsoft.com/office/powerpoint/2010/main" val="26484238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414B20C3-CAE8-49A3-9234-55602BA69DBD}"/>
              </a:ext>
            </a:extLst>
          </p:cNvPr>
          <p:cNvPicPr>
            <a:picLocks noChangeAspect="1"/>
          </p:cNvPicPr>
          <p:nvPr/>
        </p:nvPicPr>
        <p:blipFill>
          <a:blip r:embed="rId3"/>
          <a:stretch>
            <a:fillRect/>
          </a:stretch>
        </p:blipFill>
        <p:spPr>
          <a:xfrm>
            <a:off x="714020" y="640081"/>
            <a:ext cx="6428342" cy="5574452"/>
          </a:xfrm>
          <a:prstGeom prst="rect">
            <a:avLst/>
          </a:prstGeom>
        </p:spPr>
      </p:pic>
      <p:sp>
        <p:nvSpPr>
          <p:cNvPr id="9" name="Rectangle 8">
            <a:extLst>
              <a:ext uri="{FF2B5EF4-FFF2-40B4-BE49-F238E27FC236}">
                <a16:creationId xmlns:a16="http://schemas.microsoft.com/office/drawing/2014/main" id="{02D44074-0B69-4F0C-A7B3-5645CE40D8E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rgbClr val="473B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uadroTexto 3">
            <a:extLst>
              <a:ext uri="{FF2B5EF4-FFF2-40B4-BE49-F238E27FC236}">
                <a16:creationId xmlns:a16="http://schemas.microsoft.com/office/drawing/2014/main" id="{CD1390CA-7BFE-4D2D-81AE-B8AE9312A437}"/>
              </a:ext>
            </a:extLst>
          </p:cNvPr>
          <p:cNvSpPr txBox="1"/>
          <p:nvPr/>
        </p:nvSpPr>
        <p:spPr>
          <a:xfrm>
            <a:off x="8153399" y="640081"/>
            <a:ext cx="3395133" cy="557445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err="1">
                <a:solidFill>
                  <a:srgbClr val="FFFFFF"/>
                </a:solidFill>
                <a:latin typeface="+mj-lt"/>
                <a:ea typeface="+mj-ea"/>
                <a:cs typeface="+mj-cs"/>
              </a:rPr>
              <a:t>Tipos</a:t>
            </a:r>
            <a:r>
              <a:rPr lang="en-US" sz="4400" kern="1200" dirty="0">
                <a:solidFill>
                  <a:srgbClr val="FFFFFF"/>
                </a:solidFill>
                <a:latin typeface="+mj-lt"/>
                <a:ea typeface="+mj-ea"/>
                <a:cs typeface="+mj-cs"/>
              </a:rPr>
              <a:t> No </a:t>
            </a:r>
            <a:r>
              <a:rPr lang="en-US" sz="4400" kern="1200" dirty="0" err="1">
                <a:solidFill>
                  <a:srgbClr val="FFFFFF"/>
                </a:solidFill>
                <a:latin typeface="+mj-lt"/>
                <a:ea typeface="+mj-ea"/>
                <a:cs typeface="+mj-cs"/>
              </a:rPr>
              <a:t>conocidos</a:t>
            </a:r>
            <a:r>
              <a:rPr lang="en-US" sz="4400" kern="1200" dirty="0">
                <a:solidFill>
                  <a:srgbClr val="FFFFFF"/>
                </a:solidFill>
                <a:latin typeface="+mj-lt"/>
                <a:ea typeface="+mj-ea"/>
                <a:cs typeface="+mj-cs"/>
              </a:rPr>
              <a:t> de </a:t>
            </a:r>
            <a:r>
              <a:rPr lang="en-US" sz="4400" kern="1200" dirty="0" err="1">
                <a:solidFill>
                  <a:srgbClr val="FFFFFF"/>
                </a:solidFill>
                <a:latin typeface="+mj-lt"/>
                <a:ea typeface="+mj-ea"/>
                <a:cs typeface="+mj-cs"/>
              </a:rPr>
              <a:t>contratos</a:t>
            </a:r>
            <a:endParaRPr lang="en-US" sz="4400" kern="1200" dirty="0">
              <a:solidFill>
                <a:srgbClr val="FFFFFF"/>
              </a:solidFill>
              <a:latin typeface="+mj-lt"/>
              <a:ea typeface="+mj-ea"/>
              <a:cs typeface="+mj-cs"/>
            </a:endParaRPr>
          </a:p>
        </p:txBody>
      </p:sp>
    </p:spTree>
    <p:extLst>
      <p:ext uri="{BB962C8B-B14F-4D97-AF65-F5344CB8AC3E}">
        <p14:creationId xmlns:p14="http://schemas.microsoft.com/office/powerpoint/2010/main" val="2236492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2D44074-0B69-4F0C-A7B3-5645CE40D8E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rgbClr val="473B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uadroTexto 3">
            <a:extLst>
              <a:ext uri="{FF2B5EF4-FFF2-40B4-BE49-F238E27FC236}">
                <a16:creationId xmlns:a16="http://schemas.microsoft.com/office/drawing/2014/main" id="{CD1390CA-7BFE-4D2D-81AE-B8AE9312A437}"/>
              </a:ext>
            </a:extLst>
          </p:cNvPr>
          <p:cNvSpPr txBox="1"/>
          <p:nvPr/>
        </p:nvSpPr>
        <p:spPr>
          <a:xfrm>
            <a:off x="8153399" y="640081"/>
            <a:ext cx="3395133" cy="557445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err="1">
                <a:solidFill>
                  <a:srgbClr val="FFFFFF"/>
                </a:solidFill>
                <a:latin typeface="+mj-lt"/>
                <a:ea typeface="+mj-ea"/>
                <a:cs typeface="+mj-cs"/>
              </a:rPr>
              <a:t>Tipos</a:t>
            </a:r>
            <a:r>
              <a:rPr lang="en-US" sz="4400" kern="1200" dirty="0">
                <a:solidFill>
                  <a:srgbClr val="FFFFFF"/>
                </a:solidFill>
                <a:latin typeface="+mj-lt"/>
                <a:ea typeface="+mj-ea"/>
                <a:cs typeface="+mj-cs"/>
              </a:rPr>
              <a:t> de </a:t>
            </a:r>
            <a:r>
              <a:rPr lang="en-US" sz="4400" kern="1200" dirty="0" err="1">
                <a:solidFill>
                  <a:srgbClr val="FFFFFF"/>
                </a:solidFill>
                <a:latin typeface="+mj-lt"/>
                <a:ea typeface="+mj-ea"/>
                <a:cs typeface="+mj-cs"/>
              </a:rPr>
              <a:t>contratos</a:t>
            </a:r>
            <a:endParaRPr lang="en-US" sz="4400" kern="1200" dirty="0">
              <a:solidFill>
                <a:srgbClr val="FFFFFF"/>
              </a:solidFill>
              <a:latin typeface="+mj-lt"/>
              <a:ea typeface="+mj-ea"/>
              <a:cs typeface="+mj-cs"/>
            </a:endParaRPr>
          </a:p>
          <a:p>
            <a:pPr>
              <a:lnSpc>
                <a:spcPct val="90000"/>
              </a:lnSpc>
              <a:spcBef>
                <a:spcPct val="0"/>
              </a:spcBef>
              <a:spcAft>
                <a:spcPts val="600"/>
              </a:spcAft>
            </a:pPr>
            <a:r>
              <a:rPr lang="en-US" sz="4400" dirty="0">
                <a:solidFill>
                  <a:srgbClr val="FFFFFF"/>
                </a:solidFill>
                <a:latin typeface="+mj-lt"/>
                <a:ea typeface="+mj-ea"/>
                <a:cs typeface="+mj-cs"/>
              </a:rPr>
              <a:t>No </a:t>
            </a:r>
            <a:r>
              <a:rPr lang="en-US" sz="4400" dirty="0" err="1">
                <a:solidFill>
                  <a:srgbClr val="FFFFFF"/>
                </a:solidFill>
                <a:latin typeface="+mj-lt"/>
                <a:ea typeface="+mj-ea"/>
                <a:cs typeface="+mj-cs"/>
              </a:rPr>
              <a:t>Conocidos</a:t>
            </a:r>
            <a:endParaRPr lang="en-US" sz="4400" kern="1200" dirty="0">
              <a:solidFill>
                <a:srgbClr val="FFFFFF"/>
              </a:solidFill>
              <a:latin typeface="+mj-lt"/>
              <a:ea typeface="+mj-ea"/>
              <a:cs typeface="+mj-cs"/>
            </a:endParaRPr>
          </a:p>
        </p:txBody>
      </p:sp>
      <p:pic>
        <p:nvPicPr>
          <p:cNvPr id="3" name="Imagen 2">
            <a:extLst>
              <a:ext uri="{FF2B5EF4-FFF2-40B4-BE49-F238E27FC236}">
                <a16:creationId xmlns:a16="http://schemas.microsoft.com/office/drawing/2014/main" id="{95903846-D420-44A9-B221-6D66D6C0BBF2}"/>
              </a:ext>
            </a:extLst>
          </p:cNvPr>
          <p:cNvPicPr>
            <a:picLocks noChangeAspect="1"/>
          </p:cNvPicPr>
          <p:nvPr/>
        </p:nvPicPr>
        <p:blipFill>
          <a:blip r:embed="rId3"/>
          <a:stretch>
            <a:fillRect/>
          </a:stretch>
        </p:blipFill>
        <p:spPr>
          <a:xfrm>
            <a:off x="733275" y="381671"/>
            <a:ext cx="6157913" cy="5832862"/>
          </a:xfrm>
          <a:prstGeom prst="rect">
            <a:avLst/>
          </a:prstGeom>
        </p:spPr>
      </p:pic>
    </p:spTree>
    <p:extLst>
      <p:ext uri="{BB962C8B-B14F-4D97-AF65-F5344CB8AC3E}">
        <p14:creationId xmlns:p14="http://schemas.microsoft.com/office/powerpoint/2010/main" val="12661641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2D44074-0B69-4F0C-A7B3-5645CE40D8E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rgbClr val="473B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uadroTexto 3">
            <a:extLst>
              <a:ext uri="{FF2B5EF4-FFF2-40B4-BE49-F238E27FC236}">
                <a16:creationId xmlns:a16="http://schemas.microsoft.com/office/drawing/2014/main" id="{CD1390CA-7BFE-4D2D-81AE-B8AE9312A437}"/>
              </a:ext>
            </a:extLst>
          </p:cNvPr>
          <p:cNvSpPr txBox="1"/>
          <p:nvPr/>
        </p:nvSpPr>
        <p:spPr>
          <a:xfrm>
            <a:off x="8153399" y="640081"/>
            <a:ext cx="3395133" cy="557445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err="1">
                <a:solidFill>
                  <a:srgbClr val="FFFFFF"/>
                </a:solidFill>
                <a:latin typeface="+mj-lt"/>
                <a:ea typeface="+mj-ea"/>
                <a:cs typeface="+mj-cs"/>
              </a:rPr>
              <a:t>Tipos</a:t>
            </a:r>
            <a:r>
              <a:rPr lang="en-US" sz="4400" kern="1200" dirty="0">
                <a:solidFill>
                  <a:srgbClr val="FFFFFF"/>
                </a:solidFill>
                <a:latin typeface="+mj-lt"/>
                <a:ea typeface="+mj-ea"/>
                <a:cs typeface="+mj-cs"/>
              </a:rPr>
              <a:t> </a:t>
            </a:r>
            <a:r>
              <a:rPr lang="en-US" sz="4400" kern="1200" dirty="0" err="1">
                <a:solidFill>
                  <a:srgbClr val="FFFFFF"/>
                </a:solidFill>
                <a:latin typeface="+mj-lt"/>
                <a:ea typeface="+mj-ea"/>
                <a:cs typeface="+mj-cs"/>
              </a:rPr>
              <a:t>conocidos</a:t>
            </a:r>
            <a:r>
              <a:rPr lang="en-US" sz="4400" kern="1200" dirty="0">
                <a:solidFill>
                  <a:srgbClr val="FFFFFF"/>
                </a:solidFill>
                <a:latin typeface="+mj-lt"/>
                <a:ea typeface="+mj-ea"/>
                <a:cs typeface="+mj-cs"/>
              </a:rPr>
              <a:t> de </a:t>
            </a:r>
            <a:r>
              <a:rPr lang="en-US" sz="4400" kern="1200" dirty="0" err="1">
                <a:solidFill>
                  <a:srgbClr val="FFFFFF"/>
                </a:solidFill>
                <a:latin typeface="+mj-lt"/>
                <a:ea typeface="+mj-ea"/>
                <a:cs typeface="+mj-cs"/>
              </a:rPr>
              <a:t>contratos</a:t>
            </a:r>
            <a:endParaRPr lang="en-US" sz="4400" kern="1200" dirty="0">
              <a:solidFill>
                <a:srgbClr val="FFFFFF"/>
              </a:solidFill>
              <a:latin typeface="+mj-lt"/>
              <a:ea typeface="+mj-ea"/>
              <a:cs typeface="+mj-cs"/>
            </a:endParaRPr>
          </a:p>
          <a:p>
            <a:pPr>
              <a:lnSpc>
                <a:spcPct val="90000"/>
              </a:lnSpc>
              <a:spcBef>
                <a:spcPct val="0"/>
              </a:spcBef>
              <a:spcAft>
                <a:spcPts val="600"/>
              </a:spcAft>
            </a:pPr>
            <a:endParaRPr lang="en-US" sz="4400" dirty="0">
              <a:solidFill>
                <a:srgbClr val="FFFFFF"/>
              </a:solidFill>
              <a:latin typeface="+mj-lt"/>
              <a:ea typeface="+mj-ea"/>
              <a:cs typeface="+mj-cs"/>
            </a:endParaRPr>
          </a:p>
          <a:p>
            <a:pPr>
              <a:lnSpc>
                <a:spcPct val="90000"/>
              </a:lnSpc>
              <a:spcBef>
                <a:spcPct val="0"/>
              </a:spcBef>
              <a:spcAft>
                <a:spcPts val="600"/>
              </a:spcAft>
            </a:pPr>
            <a:r>
              <a:rPr lang="en-US" sz="4400" kern="1200" dirty="0" err="1">
                <a:solidFill>
                  <a:srgbClr val="FFFFFF"/>
                </a:solidFill>
                <a:latin typeface="+mj-lt"/>
                <a:ea typeface="+mj-ea"/>
                <a:cs typeface="+mj-cs"/>
              </a:rPr>
              <a:t>Genericos</a:t>
            </a:r>
            <a:endParaRPr lang="en-US" sz="4400" kern="1200" dirty="0">
              <a:solidFill>
                <a:srgbClr val="FFFFFF"/>
              </a:solidFill>
              <a:latin typeface="+mj-lt"/>
              <a:ea typeface="+mj-ea"/>
              <a:cs typeface="+mj-cs"/>
            </a:endParaRPr>
          </a:p>
        </p:txBody>
      </p:sp>
      <p:pic>
        <p:nvPicPr>
          <p:cNvPr id="5" name="Imagen 4">
            <a:extLst>
              <a:ext uri="{FF2B5EF4-FFF2-40B4-BE49-F238E27FC236}">
                <a16:creationId xmlns:a16="http://schemas.microsoft.com/office/drawing/2014/main" id="{29DBE91D-1531-4B11-9089-B4F23BE0AA1F}"/>
              </a:ext>
            </a:extLst>
          </p:cNvPr>
          <p:cNvPicPr>
            <a:picLocks noChangeAspect="1"/>
          </p:cNvPicPr>
          <p:nvPr/>
        </p:nvPicPr>
        <p:blipFill>
          <a:blip r:embed="rId3"/>
          <a:stretch>
            <a:fillRect/>
          </a:stretch>
        </p:blipFill>
        <p:spPr>
          <a:xfrm>
            <a:off x="672465" y="340994"/>
            <a:ext cx="6686396" cy="5648325"/>
          </a:xfrm>
          <a:prstGeom prst="rect">
            <a:avLst/>
          </a:prstGeom>
        </p:spPr>
      </p:pic>
    </p:spTree>
    <p:extLst>
      <p:ext uri="{BB962C8B-B14F-4D97-AF65-F5344CB8AC3E}">
        <p14:creationId xmlns:p14="http://schemas.microsoft.com/office/powerpoint/2010/main" val="19142254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2D44074-0B69-4F0C-A7B3-5645CE40D8E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rgbClr val="473B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uadroTexto 3">
            <a:extLst>
              <a:ext uri="{FF2B5EF4-FFF2-40B4-BE49-F238E27FC236}">
                <a16:creationId xmlns:a16="http://schemas.microsoft.com/office/drawing/2014/main" id="{CD1390CA-7BFE-4D2D-81AE-B8AE9312A437}"/>
              </a:ext>
            </a:extLst>
          </p:cNvPr>
          <p:cNvSpPr txBox="1"/>
          <p:nvPr/>
        </p:nvSpPr>
        <p:spPr>
          <a:xfrm>
            <a:off x="8153399" y="640081"/>
            <a:ext cx="3395133" cy="557445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err="1">
                <a:solidFill>
                  <a:srgbClr val="FFFFFF"/>
                </a:solidFill>
                <a:latin typeface="+mj-lt"/>
                <a:ea typeface="+mj-ea"/>
                <a:cs typeface="+mj-cs"/>
              </a:rPr>
              <a:t>Valores</a:t>
            </a:r>
            <a:r>
              <a:rPr lang="en-US" sz="4400" kern="1200" dirty="0">
                <a:solidFill>
                  <a:srgbClr val="FFFFFF"/>
                </a:solidFill>
                <a:latin typeface="+mj-lt"/>
                <a:ea typeface="+mj-ea"/>
                <a:cs typeface="+mj-cs"/>
              </a:rPr>
              <a:t> </a:t>
            </a:r>
            <a:r>
              <a:rPr lang="en-US" sz="4400" kern="1200" dirty="0" err="1">
                <a:solidFill>
                  <a:srgbClr val="FFFFFF"/>
                </a:solidFill>
                <a:latin typeface="+mj-lt"/>
                <a:ea typeface="+mj-ea"/>
                <a:cs typeface="+mj-cs"/>
              </a:rPr>
              <a:t>por</a:t>
            </a:r>
            <a:r>
              <a:rPr lang="en-US" sz="4400" kern="1200" dirty="0">
                <a:solidFill>
                  <a:srgbClr val="FFFFFF"/>
                </a:solidFill>
                <a:latin typeface="+mj-lt"/>
                <a:ea typeface="+mj-ea"/>
                <a:cs typeface="+mj-cs"/>
              </a:rPr>
              <a:t> </a:t>
            </a:r>
            <a:r>
              <a:rPr lang="en-US" sz="4400" kern="1200" dirty="0" err="1">
                <a:solidFill>
                  <a:srgbClr val="FFFFFF"/>
                </a:solidFill>
                <a:latin typeface="+mj-lt"/>
                <a:ea typeface="+mj-ea"/>
                <a:cs typeface="+mj-cs"/>
              </a:rPr>
              <a:t>defecto</a:t>
            </a:r>
            <a:endParaRPr lang="en-US" sz="4400" kern="1200" dirty="0">
              <a:solidFill>
                <a:srgbClr val="FFFFFF"/>
              </a:solidFill>
              <a:latin typeface="+mj-lt"/>
              <a:ea typeface="+mj-ea"/>
              <a:cs typeface="+mj-cs"/>
            </a:endParaRPr>
          </a:p>
        </p:txBody>
      </p:sp>
      <p:pic>
        <p:nvPicPr>
          <p:cNvPr id="2" name="Imagen 1">
            <a:extLst>
              <a:ext uri="{FF2B5EF4-FFF2-40B4-BE49-F238E27FC236}">
                <a16:creationId xmlns:a16="http://schemas.microsoft.com/office/drawing/2014/main" id="{8BF73C31-89C3-42C4-B83F-BC0004D66CE0}"/>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61962" y="209762"/>
            <a:ext cx="6680686" cy="6280209"/>
          </a:xfrm>
          <a:prstGeom prst="rect">
            <a:avLst/>
          </a:prstGeom>
        </p:spPr>
      </p:pic>
    </p:spTree>
    <p:extLst>
      <p:ext uri="{BB962C8B-B14F-4D97-AF65-F5344CB8AC3E}">
        <p14:creationId xmlns:p14="http://schemas.microsoft.com/office/powerpoint/2010/main" val="31890514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2D44074-0B69-4F0C-A7B3-5645CE40D8E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rgbClr val="473B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uadroTexto 3">
            <a:extLst>
              <a:ext uri="{FF2B5EF4-FFF2-40B4-BE49-F238E27FC236}">
                <a16:creationId xmlns:a16="http://schemas.microsoft.com/office/drawing/2014/main" id="{CD1390CA-7BFE-4D2D-81AE-B8AE9312A437}"/>
              </a:ext>
            </a:extLst>
          </p:cNvPr>
          <p:cNvSpPr txBox="1"/>
          <p:nvPr/>
        </p:nvSpPr>
        <p:spPr>
          <a:xfrm>
            <a:off x="7856390" y="641774"/>
            <a:ext cx="4013876" cy="557445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err="1">
                <a:solidFill>
                  <a:srgbClr val="FFFFFF"/>
                </a:solidFill>
                <a:latin typeface="+mj-lt"/>
                <a:ea typeface="+mj-ea"/>
                <a:cs typeface="+mj-cs"/>
              </a:rPr>
              <a:t>Enumeraciones</a:t>
            </a:r>
            <a:endParaRPr lang="en-US" sz="4400" kern="1200" dirty="0">
              <a:solidFill>
                <a:srgbClr val="FFFFFF"/>
              </a:solidFill>
              <a:latin typeface="+mj-lt"/>
              <a:ea typeface="+mj-ea"/>
              <a:cs typeface="+mj-cs"/>
            </a:endParaRPr>
          </a:p>
        </p:txBody>
      </p:sp>
      <p:pic>
        <p:nvPicPr>
          <p:cNvPr id="3" name="Imagen 2">
            <a:extLst>
              <a:ext uri="{FF2B5EF4-FFF2-40B4-BE49-F238E27FC236}">
                <a16:creationId xmlns:a16="http://schemas.microsoft.com/office/drawing/2014/main" id="{DC542B94-CD24-4F98-8324-CBB94A785A80}"/>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243964" y="0"/>
            <a:ext cx="4859655" cy="6351654"/>
          </a:xfrm>
          <a:prstGeom prst="rect">
            <a:avLst/>
          </a:prstGeom>
        </p:spPr>
      </p:pic>
    </p:spTree>
    <p:extLst>
      <p:ext uri="{BB962C8B-B14F-4D97-AF65-F5344CB8AC3E}">
        <p14:creationId xmlns:p14="http://schemas.microsoft.com/office/powerpoint/2010/main" val="26590221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2D44074-0B69-4F0C-A7B3-5645CE40D8E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rgbClr val="473B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uadroTexto 3">
            <a:extLst>
              <a:ext uri="{FF2B5EF4-FFF2-40B4-BE49-F238E27FC236}">
                <a16:creationId xmlns:a16="http://schemas.microsoft.com/office/drawing/2014/main" id="{CD1390CA-7BFE-4D2D-81AE-B8AE9312A437}"/>
              </a:ext>
            </a:extLst>
          </p:cNvPr>
          <p:cNvSpPr txBox="1"/>
          <p:nvPr/>
        </p:nvSpPr>
        <p:spPr>
          <a:xfrm>
            <a:off x="7856390" y="641774"/>
            <a:ext cx="4013876" cy="557445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err="1">
                <a:solidFill>
                  <a:srgbClr val="FFFFFF"/>
                </a:solidFill>
                <a:latin typeface="+mj-lt"/>
                <a:ea typeface="+mj-ea"/>
                <a:cs typeface="+mj-cs"/>
              </a:rPr>
              <a:t>Enumeraciones</a:t>
            </a:r>
            <a:endParaRPr lang="en-US" sz="4400" kern="1200" dirty="0">
              <a:solidFill>
                <a:srgbClr val="FFFFFF"/>
              </a:solidFill>
              <a:latin typeface="+mj-lt"/>
              <a:ea typeface="+mj-ea"/>
              <a:cs typeface="+mj-cs"/>
            </a:endParaRPr>
          </a:p>
          <a:p>
            <a:pPr>
              <a:lnSpc>
                <a:spcPct val="90000"/>
              </a:lnSpc>
              <a:spcBef>
                <a:spcPct val="0"/>
              </a:spcBef>
              <a:spcAft>
                <a:spcPts val="600"/>
              </a:spcAft>
            </a:pPr>
            <a:r>
              <a:rPr lang="en-US" sz="4400" dirty="0" err="1">
                <a:solidFill>
                  <a:srgbClr val="FFFFFF"/>
                </a:solidFill>
                <a:latin typeface="+mj-lt"/>
                <a:ea typeface="+mj-ea"/>
                <a:cs typeface="+mj-cs"/>
              </a:rPr>
              <a:t>Personalizacion</a:t>
            </a:r>
            <a:r>
              <a:rPr lang="en-US" sz="4400" dirty="0">
                <a:solidFill>
                  <a:srgbClr val="FFFFFF"/>
                </a:solidFill>
                <a:latin typeface="+mj-lt"/>
                <a:ea typeface="+mj-ea"/>
                <a:cs typeface="+mj-cs"/>
              </a:rPr>
              <a:t> de </a:t>
            </a:r>
            <a:r>
              <a:rPr lang="en-US" sz="4400" dirty="0" err="1">
                <a:solidFill>
                  <a:srgbClr val="FFFFFF"/>
                </a:solidFill>
                <a:latin typeface="+mj-lt"/>
                <a:ea typeface="+mj-ea"/>
                <a:cs typeface="+mj-cs"/>
              </a:rPr>
              <a:t>valores</a:t>
            </a:r>
            <a:endParaRPr lang="en-US" sz="4400" kern="1200" dirty="0">
              <a:solidFill>
                <a:srgbClr val="FFFFFF"/>
              </a:solidFill>
              <a:latin typeface="+mj-lt"/>
              <a:ea typeface="+mj-ea"/>
              <a:cs typeface="+mj-cs"/>
            </a:endParaRPr>
          </a:p>
        </p:txBody>
      </p:sp>
      <p:pic>
        <p:nvPicPr>
          <p:cNvPr id="2" name="Imagen 1">
            <a:extLst>
              <a:ext uri="{FF2B5EF4-FFF2-40B4-BE49-F238E27FC236}">
                <a16:creationId xmlns:a16="http://schemas.microsoft.com/office/drawing/2014/main" id="{82B8DDB8-EA5A-4F64-92B9-48E59383514F}"/>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95032" y="1241562"/>
            <a:ext cx="7400491" cy="4374876"/>
          </a:xfrm>
          <a:prstGeom prst="rect">
            <a:avLst/>
          </a:prstGeom>
        </p:spPr>
      </p:pic>
    </p:spTree>
    <p:extLst>
      <p:ext uri="{BB962C8B-B14F-4D97-AF65-F5344CB8AC3E}">
        <p14:creationId xmlns:p14="http://schemas.microsoft.com/office/powerpoint/2010/main" val="33836761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AF1E2D9-AF51-4895-B1A3-A3C1BDA88447}"/>
              </a:ext>
            </a:extLst>
          </p:cNvPr>
          <p:cNvSpPr txBox="1"/>
          <p:nvPr/>
        </p:nvSpPr>
        <p:spPr>
          <a:xfrm>
            <a:off x="781050" y="495300"/>
            <a:ext cx="1785489" cy="769441"/>
          </a:xfrm>
          <a:prstGeom prst="rect">
            <a:avLst/>
          </a:prstGeom>
          <a:noFill/>
        </p:spPr>
        <p:txBody>
          <a:bodyPr wrap="none" rtlCol="0">
            <a:spAutoFit/>
          </a:bodyPr>
          <a:lstStyle/>
          <a:p>
            <a:r>
              <a:rPr lang="es-CO" sz="4400" dirty="0">
                <a:solidFill>
                  <a:schemeClr val="accent1">
                    <a:lumMod val="50000"/>
                  </a:schemeClr>
                </a:solidFill>
                <a:latin typeface="Segoe UI Light" panose="020B0502040204020203" pitchFamily="34" charset="0"/>
                <a:cs typeface="Segoe UI Light" panose="020B0502040204020203" pitchFamily="34" charset="0"/>
              </a:rPr>
              <a:t>Temas </a:t>
            </a:r>
          </a:p>
        </p:txBody>
      </p:sp>
      <p:sp>
        <p:nvSpPr>
          <p:cNvPr id="3" name="CuadroTexto 2">
            <a:extLst>
              <a:ext uri="{FF2B5EF4-FFF2-40B4-BE49-F238E27FC236}">
                <a16:creationId xmlns:a16="http://schemas.microsoft.com/office/drawing/2014/main" id="{7B408D14-93AE-4583-A78F-6CA0702E1510}"/>
              </a:ext>
            </a:extLst>
          </p:cNvPr>
          <p:cNvSpPr txBox="1"/>
          <p:nvPr/>
        </p:nvSpPr>
        <p:spPr>
          <a:xfrm>
            <a:off x="628650" y="2088981"/>
            <a:ext cx="5515805" cy="3785652"/>
          </a:xfrm>
          <a:prstGeom prst="rect">
            <a:avLst/>
          </a:prstGeom>
          <a:noFill/>
        </p:spPr>
        <p:txBody>
          <a:bodyPr wrap="none" rtlCol="0">
            <a:spAutoFit/>
          </a:bodyPr>
          <a:lstStyle/>
          <a:p>
            <a:pPr marL="285750" indent="-285750">
              <a:buFont typeface="Arial" panose="020B0604020202020204" pitchFamily="34" charset="0"/>
              <a:buChar char="•"/>
            </a:pPr>
            <a:r>
              <a:rPr lang="es-CO" sz="2400" dirty="0">
                <a:latin typeface="Segoe UI Light" panose="020B0502040204020203" pitchFamily="34" charset="0"/>
                <a:cs typeface="Segoe UI Light" panose="020B0502040204020203" pitchFamily="34" charset="0"/>
              </a:rPr>
              <a:t>Arquitectura </a:t>
            </a:r>
          </a:p>
          <a:p>
            <a:pPr marL="285750" indent="-285750">
              <a:buFont typeface="Arial" panose="020B0604020202020204" pitchFamily="34" charset="0"/>
              <a:buChar char="•"/>
            </a:pPr>
            <a:r>
              <a:rPr lang="es-ES" sz="2400" dirty="0">
                <a:latin typeface="Segoe UI Light" panose="020B0502040204020203" pitchFamily="34" charset="0"/>
                <a:cs typeface="Segoe UI Light" panose="020B0502040204020203" pitchFamily="34" charset="0"/>
              </a:rPr>
              <a:t>Implementar un contrato de servicio</a:t>
            </a:r>
          </a:p>
          <a:p>
            <a:pPr marL="285750" indent="-285750">
              <a:buFont typeface="Arial" panose="020B0604020202020204" pitchFamily="34" charset="0"/>
              <a:buChar char="•"/>
            </a:pPr>
            <a:r>
              <a:rPr lang="es-CO" sz="2400" dirty="0">
                <a:latin typeface="Segoe UI Light" panose="020B0502040204020203" pitchFamily="34" charset="0"/>
                <a:cs typeface="Segoe UI Light" panose="020B0502040204020203" pitchFamily="34" charset="0"/>
              </a:rPr>
              <a:t>Configuración de servicios</a:t>
            </a:r>
          </a:p>
          <a:p>
            <a:pPr marL="285750" indent="-285750">
              <a:buFont typeface="Arial" panose="020B0604020202020204" pitchFamily="34" charset="0"/>
              <a:buChar char="•"/>
            </a:pPr>
            <a:r>
              <a:rPr lang="es-ES" sz="2400" dirty="0">
                <a:latin typeface="Segoe UI Light" panose="020B0502040204020203" pitchFamily="34" charset="0"/>
                <a:cs typeface="Segoe UI Light" panose="020B0502040204020203" pitchFamily="34" charset="0"/>
              </a:rPr>
              <a:t>Mensajes confiables y en cola</a:t>
            </a:r>
          </a:p>
          <a:p>
            <a:pPr marL="285750" indent="-285750">
              <a:buFont typeface="Arial" panose="020B0604020202020204" pitchFamily="34" charset="0"/>
              <a:buChar char="•"/>
            </a:pPr>
            <a:r>
              <a:rPr lang="es-ES" sz="2400" dirty="0">
                <a:latin typeface="Segoe UI Light" panose="020B0502040204020203" pitchFamily="34" charset="0"/>
                <a:cs typeface="Segoe UI Light" panose="020B0502040204020203" pitchFamily="34" charset="0"/>
              </a:rPr>
              <a:t>Transacciones</a:t>
            </a:r>
          </a:p>
          <a:p>
            <a:pPr marL="285750" indent="-285750">
              <a:buFont typeface="Arial" panose="020B0604020202020204" pitchFamily="34" charset="0"/>
              <a:buChar char="•"/>
            </a:pPr>
            <a:r>
              <a:rPr lang="es-ES" sz="2400" dirty="0">
                <a:latin typeface="Segoe UI Light" panose="020B0502040204020203" pitchFamily="34" charset="0"/>
                <a:cs typeface="Segoe UI Light" panose="020B0502040204020203" pitchFamily="34" charset="0"/>
              </a:rPr>
              <a:t>Hospedar y ejecutar un servicio básico </a:t>
            </a:r>
          </a:p>
          <a:p>
            <a:pPr marL="285750" indent="-285750">
              <a:buFont typeface="Arial" panose="020B0604020202020204" pitchFamily="34" charset="0"/>
              <a:buChar char="•"/>
            </a:pPr>
            <a:r>
              <a:rPr lang="es-CO" sz="2400" dirty="0">
                <a:latin typeface="Segoe UI Light" panose="020B0502040204020203" pitchFamily="34" charset="0"/>
                <a:cs typeface="Segoe UI Light" panose="020B0502040204020203" pitchFamily="34" charset="0"/>
              </a:rPr>
              <a:t>Creación de un cliente </a:t>
            </a:r>
          </a:p>
          <a:p>
            <a:pPr marL="285750" indent="-285750">
              <a:buFont typeface="Arial" panose="020B0604020202020204" pitchFamily="34" charset="0"/>
              <a:buChar char="•"/>
            </a:pPr>
            <a:r>
              <a:rPr lang="es-ES" sz="2400" dirty="0">
                <a:latin typeface="Segoe UI Light" panose="020B0502040204020203" pitchFamily="34" charset="0"/>
                <a:cs typeface="Segoe UI Light" panose="020B0502040204020203" pitchFamily="34" charset="0"/>
              </a:rPr>
              <a:t>Configuración de un cliente básico</a:t>
            </a:r>
          </a:p>
          <a:p>
            <a:pPr marL="285750" indent="-285750">
              <a:buFont typeface="Arial" panose="020B0604020202020204" pitchFamily="34" charset="0"/>
              <a:buChar char="•"/>
            </a:pPr>
            <a:endParaRPr lang="es-ES" sz="24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endParaRPr lang="es-CO" sz="2400" dirty="0">
              <a:latin typeface="Segoe UI Light" panose="020B0502040204020203" pitchFamily="34" charset="0"/>
              <a:cs typeface="Segoe UI Light" panose="020B0502040204020203" pitchFamily="34" charset="0"/>
            </a:endParaRPr>
          </a:p>
        </p:txBody>
      </p:sp>
      <p:sp>
        <p:nvSpPr>
          <p:cNvPr id="4" name="CuadroTexto 3">
            <a:extLst>
              <a:ext uri="{FF2B5EF4-FFF2-40B4-BE49-F238E27FC236}">
                <a16:creationId xmlns:a16="http://schemas.microsoft.com/office/drawing/2014/main" id="{0C40C4F8-BB72-4D99-9ABC-A9811B22DDF6}"/>
              </a:ext>
            </a:extLst>
          </p:cNvPr>
          <p:cNvSpPr txBox="1"/>
          <p:nvPr/>
        </p:nvSpPr>
        <p:spPr>
          <a:xfrm>
            <a:off x="6743700" y="2088981"/>
            <a:ext cx="4691092" cy="2677656"/>
          </a:xfrm>
          <a:prstGeom prst="rect">
            <a:avLst/>
          </a:prstGeom>
          <a:noFill/>
        </p:spPr>
        <p:txBody>
          <a:bodyPr wrap="none" rtlCol="0">
            <a:spAutoFit/>
          </a:bodyPr>
          <a:lstStyle/>
          <a:p>
            <a:pPr marL="285750" indent="-285750">
              <a:buFont typeface="Arial" panose="020B0604020202020204" pitchFamily="34" charset="0"/>
              <a:buChar char="•"/>
            </a:pPr>
            <a:r>
              <a:rPr lang="es-CO" sz="2400" dirty="0">
                <a:latin typeface="Segoe UI Light" panose="020B0502040204020203" pitchFamily="34" charset="0"/>
                <a:cs typeface="Segoe UI Light" panose="020B0502040204020203" pitchFamily="34" charset="0"/>
              </a:rPr>
              <a:t>Uso cliente WCF</a:t>
            </a:r>
          </a:p>
          <a:p>
            <a:pPr marL="285750" indent="-285750">
              <a:buFont typeface="Arial" panose="020B0604020202020204" pitchFamily="34" charset="0"/>
              <a:buChar char="•"/>
            </a:pPr>
            <a:r>
              <a:rPr lang="es-CO" sz="2400" dirty="0">
                <a:latin typeface="Segoe UI Light" panose="020B0502040204020203" pitchFamily="34" charset="0"/>
                <a:cs typeface="Segoe UI Light" panose="020B0502040204020203" pitchFamily="34" charset="0"/>
              </a:rPr>
              <a:t>Interoperabilidad e integración</a:t>
            </a:r>
          </a:p>
          <a:p>
            <a:pPr marL="285750" indent="-285750">
              <a:buFont typeface="Arial" panose="020B0604020202020204" pitchFamily="34" charset="0"/>
              <a:buChar char="•"/>
            </a:pPr>
            <a:r>
              <a:rPr lang="en-US" sz="2400" dirty="0">
                <a:latin typeface="Segoe UI Light" panose="020B0502040204020203" pitchFamily="34" charset="0"/>
                <a:cs typeface="Segoe UI Light" panose="020B0502040204020203" pitchFamily="34" charset="0"/>
              </a:rPr>
              <a:t>WCF y ASP.NET Web API</a:t>
            </a:r>
          </a:p>
          <a:p>
            <a:pPr marL="285750" indent="-285750">
              <a:buFont typeface="Arial" panose="020B0604020202020204" pitchFamily="34" charset="0"/>
              <a:buChar char="•"/>
            </a:pPr>
            <a:r>
              <a:rPr lang="es-ES" sz="2400" dirty="0">
                <a:latin typeface="Segoe UI Light" panose="020B0502040204020203" pitchFamily="34" charset="0"/>
                <a:cs typeface="Segoe UI Light" panose="020B0502040204020203" pitchFamily="34" charset="0"/>
              </a:rPr>
              <a:t>Compatibilidad con AJAX y REST</a:t>
            </a:r>
          </a:p>
          <a:p>
            <a:pPr marL="285750" indent="-285750">
              <a:buFont typeface="Arial" panose="020B0604020202020204" pitchFamily="34" charset="0"/>
              <a:buChar char="•"/>
            </a:pPr>
            <a:r>
              <a:rPr lang="es-ES" sz="2400" dirty="0">
                <a:latin typeface="Segoe UI Light" panose="020B0502040204020203" pitchFamily="34" charset="0"/>
                <a:cs typeface="Segoe UI Light" panose="020B0502040204020203" pitchFamily="34" charset="0"/>
              </a:rPr>
              <a:t>Seguridad</a:t>
            </a:r>
          </a:p>
          <a:p>
            <a:pPr marL="285750" indent="-285750">
              <a:buFont typeface="Arial" panose="020B0604020202020204" pitchFamily="34" charset="0"/>
              <a:buChar char="•"/>
            </a:pPr>
            <a:r>
              <a:rPr lang="es-ES" sz="2400" dirty="0">
                <a:latin typeface="Segoe UI Light" panose="020B0502040204020203" pitchFamily="34" charset="0"/>
                <a:cs typeface="Segoe UI Light" panose="020B0502040204020203" pitchFamily="34" charset="0"/>
              </a:rPr>
              <a:t>ASP.NET </a:t>
            </a:r>
            <a:r>
              <a:rPr lang="es-ES" sz="2400" dirty="0" err="1">
                <a:latin typeface="Segoe UI Light" panose="020B0502040204020203" pitchFamily="34" charset="0"/>
                <a:cs typeface="Segoe UI Light" panose="020B0502040204020203" pitchFamily="34" charset="0"/>
              </a:rPr>
              <a:t>Webhook</a:t>
            </a:r>
            <a:endParaRPr lang="es-ES" sz="24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s-ES" sz="2400" dirty="0">
                <a:latin typeface="Segoe UI Light" panose="020B0502040204020203" pitchFamily="34" charset="0"/>
                <a:cs typeface="Segoe UI Light" panose="020B0502040204020203" pitchFamily="34" charset="0"/>
              </a:rPr>
              <a:t>ASP.NET </a:t>
            </a:r>
            <a:r>
              <a:rPr lang="es-ES" sz="2400" dirty="0" err="1">
                <a:latin typeface="Segoe UI Light" panose="020B0502040204020203" pitchFamily="34" charset="0"/>
                <a:cs typeface="Segoe UI Light" panose="020B0502040204020203" pitchFamily="34" charset="0"/>
              </a:rPr>
              <a:t>Signal</a:t>
            </a:r>
            <a:r>
              <a:rPr lang="es-ES" sz="2400" dirty="0">
                <a:latin typeface="Segoe UI Light" panose="020B0502040204020203" pitchFamily="34" charset="0"/>
                <a:cs typeface="Segoe UI Light" panose="020B0502040204020203" pitchFamily="34" charset="0"/>
              </a:rPr>
              <a:t> R</a:t>
            </a:r>
            <a:endParaRPr lang="es-CO" sz="2400" dirty="0"/>
          </a:p>
        </p:txBody>
      </p:sp>
    </p:spTree>
    <p:extLst>
      <p:ext uri="{BB962C8B-B14F-4D97-AF65-F5344CB8AC3E}">
        <p14:creationId xmlns:p14="http://schemas.microsoft.com/office/powerpoint/2010/main" val="2287689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AF1E2D9-AF51-4895-B1A3-A3C1BDA88447}"/>
              </a:ext>
            </a:extLst>
          </p:cNvPr>
          <p:cNvSpPr txBox="1"/>
          <p:nvPr/>
        </p:nvSpPr>
        <p:spPr>
          <a:xfrm>
            <a:off x="781050" y="495300"/>
            <a:ext cx="4674613" cy="769441"/>
          </a:xfrm>
          <a:prstGeom prst="rect">
            <a:avLst/>
          </a:prstGeom>
          <a:noFill/>
        </p:spPr>
        <p:txBody>
          <a:bodyPr wrap="none" rtlCol="0">
            <a:spAutoFit/>
          </a:bodyPr>
          <a:lstStyle/>
          <a:p>
            <a:r>
              <a:rPr lang="es-CO" sz="4400" dirty="0">
                <a:solidFill>
                  <a:schemeClr val="accent1">
                    <a:lumMod val="50000"/>
                  </a:schemeClr>
                </a:solidFill>
                <a:latin typeface="Segoe UI Light" panose="020B0502040204020203" pitchFamily="34" charset="0"/>
                <a:cs typeface="Segoe UI Light" panose="020B0502040204020203" pitchFamily="34" charset="0"/>
              </a:rPr>
              <a:t>WCF (Arquitectura)</a:t>
            </a:r>
          </a:p>
        </p:txBody>
      </p:sp>
      <p:sp>
        <p:nvSpPr>
          <p:cNvPr id="3" name="CuadroTexto 2">
            <a:extLst>
              <a:ext uri="{FF2B5EF4-FFF2-40B4-BE49-F238E27FC236}">
                <a16:creationId xmlns:a16="http://schemas.microsoft.com/office/drawing/2014/main" id="{7B408D14-93AE-4583-A78F-6CA0702E1510}"/>
              </a:ext>
            </a:extLst>
          </p:cNvPr>
          <p:cNvSpPr txBox="1"/>
          <p:nvPr/>
        </p:nvSpPr>
        <p:spPr>
          <a:xfrm>
            <a:off x="1296126" y="2175207"/>
            <a:ext cx="4159537" cy="3046988"/>
          </a:xfrm>
          <a:prstGeom prst="rect">
            <a:avLst/>
          </a:prstGeom>
          <a:noFill/>
        </p:spPr>
        <p:txBody>
          <a:bodyPr wrap="none" rtlCol="0">
            <a:spAutoFit/>
          </a:bodyPr>
          <a:lstStyle/>
          <a:p>
            <a:pPr marL="285750" indent="-285750">
              <a:buFont typeface="Arial" panose="020B0604020202020204" pitchFamily="34" charset="0"/>
              <a:buChar char="•"/>
            </a:pPr>
            <a:r>
              <a:rPr lang="es-CO" sz="3200" dirty="0">
                <a:latin typeface="Segoe UI Light" panose="020B0502040204020203" pitchFamily="34" charset="0"/>
                <a:cs typeface="Segoe UI Light" panose="020B0502040204020203" pitchFamily="34" charset="0"/>
              </a:rPr>
              <a:t>Contratos</a:t>
            </a:r>
          </a:p>
          <a:p>
            <a:pPr marL="285750" indent="-285750">
              <a:buFont typeface="Arial" panose="020B0604020202020204" pitchFamily="34" charset="0"/>
              <a:buChar char="•"/>
            </a:pPr>
            <a:r>
              <a:rPr lang="es-CO" sz="3200" dirty="0">
                <a:latin typeface="Segoe UI Light" panose="020B0502040204020203" pitchFamily="34" charset="0"/>
                <a:cs typeface="Segoe UI Light" panose="020B0502040204020203" pitchFamily="34" charset="0"/>
              </a:rPr>
              <a:t>Ejecución de servicio </a:t>
            </a:r>
          </a:p>
          <a:p>
            <a:pPr marL="285750" indent="-285750">
              <a:buFont typeface="Arial" panose="020B0604020202020204" pitchFamily="34" charset="0"/>
              <a:buChar char="•"/>
            </a:pPr>
            <a:r>
              <a:rPr lang="es-CO" sz="3200" dirty="0">
                <a:latin typeface="Segoe UI Light" panose="020B0502040204020203" pitchFamily="34" charset="0"/>
                <a:cs typeface="Segoe UI Light" panose="020B0502040204020203" pitchFamily="34" charset="0"/>
              </a:rPr>
              <a:t>Mensajería</a:t>
            </a:r>
          </a:p>
          <a:p>
            <a:pPr marL="285750" indent="-285750">
              <a:buFont typeface="Arial" panose="020B0604020202020204" pitchFamily="34" charset="0"/>
              <a:buChar char="•"/>
            </a:pPr>
            <a:r>
              <a:rPr lang="es-CO" sz="3200" dirty="0">
                <a:latin typeface="Segoe UI Light" panose="020B0502040204020203" pitchFamily="34" charset="0"/>
                <a:cs typeface="Segoe UI Light" panose="020B0502040204020203" pitchFamily="34" charset="0"/>
              </a:rPr>
              <a:t>Activación</a:t>
            </a:r>
          </a:p>
          <a:p>
            <a:endParaRPr lang="es-CO" sz="3200"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p:txBody>
      </p:sp>
      <p:pic>
        <p:nvPicPr>
          <p:cNvPr id="4" name="Imagen 3">
            <a:extLst>
              <a:ext uri="{FF2B5EF4-FFF2-40B4-BE49-F238E27FC236}">
                <a16:creationId xmlns:a16="http://schemas.microsoft.com/office/drawing/2014/main" id="{45EB35B7-3A7A-49C4-9988-481262AA09E0}"/>
              </a:ext>
            </a:extLst>
          </p:cNvPr>
          <p:cNvPicPr>
            <a:picLocks noChangeAspect="1"/>
          </p:cNvPicPr>
          <p:nvPr/>
        </p:nvPicPr>
        <p:blipFill>
          <a:blip r:embed="rId2"/>
          <a:stretch>
            <a:fillRect/>
          </a:stretch>
        </p:blipFill>
        <p:spPr>
          <a:xfrm>
            <a:off x="6248400" y="281846"/>
            <a:ext cx="4429125" cy="6203526"/>
          </a:xfrm>
          <a:prstGeom prst="rect">
            <a:avLst/>
          </a:prstGeom>
        </p:spPr>
      </p:pic>
    </p:spTree>
    <p:extLst>
      <p:ext uri="{BB962C8B-B14F-4D97-AF65-F5344CB8AC3E}">
        <p14:creationId xmlns:p14="http://schemas.microsoft.com/office/powerpoint/2010/main" val="24819995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AF1E2D9-AF51-4895-B1A3-A3C1BDA88447}"/>
              </a:ext>
            </a:extLst>
          </p:cNvPr>
          <p:cNvSpPr txBox="1"/>
          <p:nvPr/>
        </p:nvSpPr>
        <p:spPr>
          <a:xfrm>
            <a:off x="781050" y="495300"/>
            <a:ext cx="2489784" cy="769441"/>
          </a:xfrm>
          <a:prstGeom prst="rect">
            <a:avLst/>
          </a:prstGeom>
          <a:noFill/>
        </p:spPr>
        <p:txBody>
          <a:bodyPr wrap="none" rtlCol="0">
            <a:spAutoFit/>
          </a:bodyPr>
          <a:lstStyle/>
          <a:p>
            <a:r>
              <a:rPr lang="es-CO" sz="4400" dirty="0">
                <a:solidFill>
                  <a:schemeClr val="accent1">
                    <a:lumMod val="50000"/>
                  </a:schemeClr>
                </a:solidFill>
                <a:latin typeface="Segoe UI Light" panose="020B0502040204020203" pitchFamily="34" charset="0"/>
                <a:cs typeface="Segoe UI Light" panose="020B0502040204020203" pitchFamily="34" charset="0"/>
              </a:rPr>
              <a:t>Contratos</a:t>
            </a:r>
          </a:p>
        </p:txBody>
      </p:sp>
      <p:sp>
        <p:nvSpPr>
          <p:cNvPr id="3" name="CuadroTexto 2">
            <a:extLst>
              <a:ext uri="{FF2B5EF4-FFF2-40B4-BE49-F238E27FC236}">
                <a16:creationId xmlns:a16="http://schemas.microsoft.com/office/drawing/2014/main" id="{7B408D14-93AE-4583-A78F-6CA0702E1510}"/>
              </a:ext>
            </a:extLst>
          </p:cNvPr>
          <p:cNvSpPr txBox="1"/>
          <p:nvPr/>
        </p:nvSpPr>
        <p:spPr>
          <a:xfrm>
            <a:off x="1117934" y="1607718"/>
            <a:ext cx="10382250" cy="5016758"/>
          </a:xfrm>
          <a:prstGeom prst="rect">
            <a:avLst/>
          </a:prstGeom>
          <a:noFill/>
        </p:spPr>
        <p:txBody>
          <a:bodyPr wrap="square" rtlCol="0">
            <a:spAutoFit/>
          </a:bodyPr>
          <a:lstStyle/>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Lenguaje de definición de esquemas XML (XSD) .</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protocolos SOAP.</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Las directivas y enlaces estipulan las condiciones exigidas para comunicarse con un servicio. (HTTP - TCP)</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endParaRPr lang="es-ES" sz="32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6045537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AF1E2D9-AF51-4895-B1A3-A3C1BDA88447}"/>
              </a:ext>
            </a:extLst>
          </p:cNvPr>
          <p:cNvSpPr txBox="1"/>
          <p:nvPr/>
        </p:nvSpPr>
        <p:spPr>
          <a:xfrm>
            <a:off x="781050" y="495300"/>
            <a:ext cx="5089022" cy="769441"/>
          </a:xfrm>
          <a:prstGeom prst="rect">
            <a:avLst/>
          </a:prstGeom>
          <a:noFill/>
        </p:spPr>
        <p:txBody>
          <a:bodyPr wrap="none" rtlCol="0">
            <a:spAutoFit/>
          </a:bodyPr>
          <a:lstStyle/>
          <a:p>
            <a:r>
              <a:rPr lang="es-CO" sz="4400" dirty="0">
                <a:solidFill>
                  <a:schemeClr val="accent1">
                    <a:lumMod val="50000"/>
                  </a:schemeClr>
                </a:solidFill>
                <a:latin typeface="Segoe UI Light" panose="020B0502040204020203" pitchFamily="34" charset="0"/>
                <a:cs typeface="Segoe UI Light" panose="020B0502040204020203" pitchFamily="34" charset="0"/>
              </a:rPr>
              <a:t>Ejecución de servicio</a:t>
            </a:r>
          </a:p>
        </p:txBody>
      </p:sp>
      <p:sp>
        <p:nvSpPr>
          <p:cNvPr id="3" name="CuadroTexto 2">
            <a:extLst>
              <a:ext uri="{FF2B5EF4-FFF2-40B4-BE49-F238E27FC236}">
                <a16:creationId xmlns:a16="http://schemas.microsoft.com/office/drawing/2014/main" id="{7B408D14-93AE-4583-A78F-6CA0702E1510}"/>
              </a:ext>
            </a:extLst>
          </p:cNvPr>
          <p:cNvSpPr txBox="1"/>
          <p:nvPr/>
        </p:nvSpPr>
        <p:spPr>
          <a:xfrm>
            <a:off x="1117933" y="1607718"/>
            <a:ext cx="10359363" cy="5509200"/>
          </a:xfrm>
          <a:prstGeom prst="rect">
            <a:avLst/>
          </a:prstGeom>
          <a:noFill/>
        </p:spPr>
        <p:txBody>
          <a:bodyPr wrap="square" rtlCol="0">
            <a:spAutoFit/>
          </a:bodyPr>
          <a:lstStyle/>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Se producen durante la operación actual del servicio</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Limitación de peticiones</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Comportamiento de error </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Personalización de procesos en tiempo de ejecución</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endParaRPr lang="es-ES" sz="32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3587250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AF1E2D9-AF51-4895-B1A3-A3C1BDA88447}"/>
              </a:ext>
            </a:extLst>
          </p:cNvPr>
          <p:cNvSpPr txBox="1"/>
          <p:nvPr/>
        </p:nvSpPr>
        <p:spPr>
          <a:xfrm>
            <a:off x="781050" y="495300"/>
            <a:ext cx="2720617" cy="769441"/>
          </a:xfrm>
          <a:prstGeom prst="rect">
            <a:avLst/>
          </a:prstGeom>
          <a:noFill/>
        </p:spPr>
        <p:txBody>
          <a:bodyPr wrap="none" rtlCol="0">
            <a:spAutoFit/>
          </a:bodyPr>
          <a:lstStyle/>
          <a:p>
            <a:r>
              <a:rPr lang="es-CO" sz="4400" dirty="0">
                <a:solidFill>
                  <a:schemeClr val="accent1">
                    <a:lumMod val="50000"/>
                  </a:schemeClr>
                </a:solidFill>
                <a:latin typeface="Segoe UI Light" panose="020B0502040204020203" pitchFamily="34" charset="0"/>
                <a:cs typeface="Segoe UI Light" panose="020B0502040204020203" pitchFamily="34" charset="0"/>
              </a:rPr>
              <a:t>Mensajería</a:t>
            </a:r>
          </a:p>
        </p:txBody>
      </p:sp>
      <p:sp>
        <p:nvSpPr>
          <p:cNvPr id="3" name="CuadroTexto 2">
            <a:extLst>
              <a:ext uri="{FF2B5EF4-FFF2-40B4-BE49-F238E27FC236}">
                <a16:creationId xmlns:a16="http://schemas.microsoft.com/office/drawing/2014/main" id="{7B408D14-93AE-4583-A78F-6CA0702E1510}"/>
              </a:ext>
            </a:extLst>
          </p:cNvPr>
          <p:cNvSpPr txBox="1"/>
          <p:nvPr/>
        </p:nvSpPr>
        <p:spPr>
          <a:xfrm>
            <a:off x="1117933" y="1607718"/>
            <a:ext cx="10359363" cy="3539430"/>
          </a:xfrm>
          <a:prstGeom prst="rect">
            <a:avLst/>
          </a:prstGeom>
          <a:noFill/>
        </p:spPr>
        <p:txBody>
          <a:bodyPr wrap="square" rtlCol="0">
            <a:spAutoFit/>
          </a:bodyPr>
          <a:lstStyle/>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Compuesta por canales</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Canales de transporte (TCP , MSMQ)</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Canales de protocolo (WS-Security, WS-</a:t>
            </a:r>
            <a:r>
              <a:rPr lang="es-ES" sz="3200" dirty="0" err="1">
                <a:latin typeface="Segoe UI Light" panose="020B0502040204020203" pitchFamily="34" charset="0"/>
                <a:cs typeface="Segoe UI Light" panose="020B0502040204020203" pitchFamily="34" charset="0"/>
              </a:rPr>
              <a:t>Reliability</a:t>
            </a:r>
            <a:r>
              <a:rPr lang="es-ES" sz="3200" dirty="0">
                <a:latin typeface="Segoe UI Light" panose="020B0502040204020203" pitchFamily="34" charset="0"/>
                <a:cs typeface="Segoe UI Light" panose="020B0502040204020203" pitchFamily="34" charset="0"/>
              </a:rPr>
              <a:t>)</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endParaRPr lang="es-ES" sz="32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6415704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AF1E2D9-AF51-4895-B1A3-A3C1BDA88447}"/>
              </a:ext>
            </a:extLst>
          </p:cNvPr>
          <p:cNvSpPr txBox="1"/>
          <p:nvPr/>
        </p:nvSpPr>
        <p:spPr>
          <a:xfrm>
            <a:off x="781050" y="495300"/>
            <a:ext cx="5908990" cy="769441"/>
          </a:xfrm>
          <a:prstGeom prst="rect">
            <a:avLst/>
          </a:prstGeom>
          <a:noFill/>
        </p:spPr>
        <p:txBody>
          <a:bodyPr wrap="none" rtlCol="0">
            <a:spAutoFit/>
          </a:bodyPr>
          <a:lstStyle/>
          <a:p>
            <a:r>
              <a:rPr lang="es-CO" sz="4400" dirty="0">
                <a:solidFill>
                  <a:schemeClr val="accent1">
                    <a:lumMod val="50000"/>
                  </a:schemeClr>
                </a:solidFill>
                <a:latin typeface="Segoe UI Light" panose="020B0502040204020203" pitchFamily="34" charset="0"/>
                <a:cs typeface="Segoe UI Light" panose="020B0502040204020203" pitchFamily="34" charset="0"/>
              </a:rPr>
              <a:t>Alojamiento y activación</a:t>
            </a:r>
          </a:p>
        </p:txBody>
      </p:sp>
      <p:sp>
        <p:nvSpPr>
          <p:cNvPr id="3" name="CuadroTexto 2">
            <a:extLst>
              <a:ext uri="{FF2B5EF4-FFF2-40B4-BE49-F238E27FC236}">
                <a16:creationId xmlns:a16="http://schemas.microsoft.com/office/drawing/2014/main" id="{7B408D14-93AE-4583-A78F-6CA0702E1510}"/>
              </a:ext>
            </a:extLst>
          </p:cNvPr>
          <p:cNvSpPr txBox="1"/>
          <p:nvPr/>
        </p:nvSpPr>
        <p:spPr>
          <a:xfrm>
            <a:off x="1510358" y="2301401"/>
            <a:ext cx="10359363" cy="3046988"/>
          </a:xfrm>
          <a:prstGeom prst="rect">
            <a:avLst/>
          </a:prstGeom>
          <a:noFill/>
        </p:spPr>
        <p:txBody>
          <a:bodyPr wrap="square" rtlCol="0">
            <a:spAutoFit/>
          </a:bodyPr>
          <a:lstStyle/>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Un servicio con host propio</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hospedar o ejecutar en un ejecutable administrado por un agente externo (IIS, WAS, COM+)</a:t>
            </a:r>
          </a:p>
          <a:p>
            <a:pPr marL="457200" indent="-457200">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endParaRPr lang="es-ES" sz="32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42337898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AF1E2D9-AF51-4895-B1A3-A3C1BDA88447}"/>
              </a:ext>
            </a:extLst>
          </p:cNvPr>
          <p:cNvSpPr txBox="1"/>
          <p:nvPr/>
        </p:nvSpPr>
        <p:spPr>
          <a:xfrm>
            <a:off x="781050" y="495300"/>
            <a:ext cx="9041193" cy="769441"/>
          </a:xfrm>
          <a:prstGeom prst="rect">
            <a:avLst/>
          </a:prstGeom>
          <a:noFill/>
        </p:spPr>
        <p:txBody>
          <a:bodyPr wrap="none" rtlCol="0">
            <a:spAutoFit/>
          </a:bodyPr>
          <a:lstStyle/>
          <a:p>
            <a:r>
              <a:rPr lang="es-CO" sz="4400" dirty="0">
                <a:solidFill>
                  <a:schemeClr val="accent1">
                    <a:lumMod val="50000"/>
                  </a:schemeClr>
                </a:solidFill>
                <a:latin typeface="Segoe UI Light" panose="020B0502040204020203" pitchFamily="34" charset="0"/>
                <a:cs typeface="Segoe UI Light" panose="020B0502040204020203" pitchFamily="34" charset="0"/>
              </a:rPr>
              <a:t>Ciclo de vida de programación básica</a:t>
            </a:r>
          </a:p>
        </p:txBody>
      </p:sp>
      <p:sp>
        <p:nvSpPr>
          <p:cNvPr id="3" name="CuadroTexto 2">
            <a:extLst>
              <a:ext uri="{FF2B5EF4-FFF2-40B4-BE49-F238E27FC236}">
                <a16:creationId xmlns:a16="http://schemas.microsoft.com/office/drawing/2014/main" id="{7B408D14-93AE-4583-A78F-6CA0702E1510}"/>
              </a:ext>
            </a:extLst>
          </p:cNvPr>
          <p:cNvSpPr txBox="1"/>
          <p:nvPr/>
        </p:nvSpPr>
        <p:spPr>
          <a:xfrm>
            <a:off x="1832637" y="1652056"/>
            <a:ext cx="10359363" cy="5909888"/>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Definir contrato de servicio</a:t>
            </a:r>
          </a:p>
          <a:p>
            <a:pPr marL="457200" indent="-457200">
              <a:lnSpc>
                <a:spcPct val="150000"/>
              </a:lnSpc>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Implementar el contrato</a:t>
            </a:r>
          </a:p>
          <a:p>
            <a:pPr marL="457200" indent="-457200">
              <a:lnSpc>
                <a:spcPct val="150000"/>
              </a:lnSpc>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Configurar el servicio </a:t>
            </a:r>
          </a:p>
          <a:p>
            <a:pPr marL="457200" indent="-457200">
              <a:lnSpc>
                <a:spcPct val="150000"/>
              </a:lnSpc>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Hospedar el servicio </a:t>
            </a:r>
          </a:p>
          <a:p>
            <a:pPr marL="457200" indent="-457200">
              <a:lnSpc>
                <a:spcPct val="150000"/>
              </a:lnSpc>
              <a:buFont typeface="Arial" panose="020B0604020202020204" pitchFamily="34" charset="0"/>
              <a:buChar char="•"/>
            </a:pPr>
            <a:r>
              <a:rPr lang="es-ES" sz="3200" dirty="0">
                <a:latin typeface="Segoe UI Light" panose="020B0502040204020203" pitchFamily="34" charset="0"/>
                <a:cs typeface="Segoe UI Light" panose="020B0502040204020203" pitchFamily="34" charset="0"/>
              </a:rPr>
              <a:t>Compilar una aplicación </a:t>
            </a:r>
          </a:p>
          <a:p>
            <a:pPr marL="457200" indent="-457200">
              <a:lnSpc>
                <a:spcPct val="150000"/>
              </a:lnSpc>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marL="457200" indent="-457200">
              <a:lnSpc>
                <a:spcPct val="150000"/>
              </a:lnSpc>
              <a:buFont typeface="Arial" panose="020B0604020202020204" pitchFamily="34" charset="0"/>
              <a:buChar char="•"/>
            </a:pPr>
            <a:endParaRPr lang="es-ES" sz="3200" dirty="0">
              <a:latin typeface="Segoe UI Light" panose="020B0502040204020203" pitchFamily="34" charset="0"/>
              <a:cs typeface="Segoe UI Light" panose="020B0502040204020203" pitchFamily="34" charset="0"/>
            </a:endParaRPr>
          </a:p>
          <a:p>
            <a:pPr>
              <a:lnSpc>
                <a:spcPct val="150000"/>
              </a:lnSpc>
            </a:pPr>
            <a:endParaRPr lang="es-ES" sz="32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0600557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876</TotalTime>
  <Words>961</Words>
  <Application>Microsoft Office PowerPoint</Application>
  <PresentationFormat>Panorámica</PresentationFormat>
  <Paragraphs>171</Paragraphs>
  <Slides>25</Slides>
  <Notes>16</Notes>
  <HiddenSlides>0</HiddenSlides>
  <MMClips>1</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25</vt:i4>
      </vt:variant>
    </vt:vector>
  </HeadingPairs>
  <TitlesOfParts>
    <vt:vector size="31" baseType="lpstr">
      <vt:lpstr>Arial</vt:lpstr>
      <vt:lpstr>Calibri</vt:lpstr>
      <vt:lpstr>Calibri Light</vt:lpstr>
      <vt:lpstr>Segoe UI</vt:lpstr>
      <vt:lpstr>Segoe UI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Sergio Vargas MCPD</dc:creator>
  <cp:lastModifiedBy>Sergio Vargas MCPD</cp:lastModifiedBy>
  <cp:revision>48</cp:revision>
  <dcterms:created xsi:type="dcterms:W3CDTF">2017-09-01T22:04:31Z</dcterms:created>
  <dcterms:modified xsi:type="dcterms:W3CDTF">2018-06-06T12:18:22Z</dcterms:modified>
</cp:coreProperties>
</file>

<file path=docProps/thumbnail.jpeg>
</file>